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3" r:id="rId1"/>
  </p:sldMasterIdLst>
  <p:notesMasterIdLst>
    <p:notesMasterId r:id="rId37"/>
  </p:notesMasterIdLst>
  <p:sldIdLst>
    <p:sldId id="256" r:id="rId2"/>
    <p:sldId id="283" r:id="rId3"/>
    <p:sldId id="258" r:id="rId4"/>
    <p:sldId id="280" r:id="rId5"/>
    <p:sldId id="294" r:id="rId6"/>
    <p:sldId id="284" r:id="rId7"/>
    <p:sldId id="278" r:id="rId8"/>
    <p:sldId id="288" r:id="rId9"/>
    <p:sldId id="290" r:id="rId10"/>
    <p:sldId id="279" r:id="rId11"/>
    <p:sldId id="301" r:id="rId12"/>
    <p:sldId id="281" r:id="rId13"/>
    <p:sldId id="295" r:id="rId14"/>
    <p:sldId id="296" r:id="rId15"/>
    <p:sldId id="259" r:id="rId16"/>
    <p:sldId id="285" r:id="rId17"/>
    <p:sldId id="260" r:id="rId18"/>
    <p:sldId id="262" r:id="rId19"/>
    <p:sldId id="265" r:id="rId20"/>
    <p:sldId id="266" r:id="rId21"/>
    <p:sldId id="267" r:id="rId22"/>
    <p:sldId id="268" r:id="rId23"/>
    <p:sldId id="269" r:id="rId24"/>
    <p:sldId id="270" r:id="rId25"/>
    <p:sldId id="297" r:id="rId26"/>
    <p:sldId id="298" r:id="rId27"/>
    <p:sldId id="299" r:id="rId28"/>
    <p:sldId id="300" r:id="rId29"/>
    <p:sldId id="286" r:id="rId30"/>
    <p:sldId id="287" r:id="rId31"/>
    <p:sldId id="289" r:id="rId32"/>
    <p:sldId id="291" r:id="rId33"/>
    <p:sldId id="292" r:id="rId34"/>
    <p:sldId id="293" r:id="rId35"/>
    <p:sldId id="273" r:id="rId36"/>
  </p:sldIdLst>
  <p:sldSz cx="12192000" cy="6858000"/>
  <p:notesSz cx="6858000" cy="9144000"/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F42CE"/>
    <a:srgbClr val="E888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řední styl 2 – zvýraznění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Zástupný symbol pro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9F4E58-14B0-400F-A535-23D3824245A1}" type="datetimeFigureOut">
              <a:rPr lang="en-US" smtClean="0"/>
              <a:t>6/13/2016</a:t>
            </a:fld>
            <a:endParaRPr lang="en-US"/>
          </a:p>
        </p:txBody>
      </p:sp>
      <p:sp>
        <p:nvSpPr>
          <p:cNvPr id="4" name="Zástupný symbol pro obrázek snímk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Zástupný symbol pro poznámk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cs-CZ" smtClean="0"/>
              <a:t>Upravte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en-US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3E1059-34A3-4C4C-BD3A-0A10546243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5124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cs-CZ" smtClean="0"/>
              <a:t>Kliknutím lze upravit styl.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cs-CZ" smtClean="0"/>
              <a:t>Kliknutím můžete upravit styl předlohy.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ED62A-3E92-499A-8405-1A4143C25793}" type="datetimeFigureOut">
              <a:rPr lang="cs-CZ" smtClean="0"/>
              <a:t>13.06.2016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DFCBC-D3BF-4CDD-869B-F96B33082ECD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220003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ázev a popis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cs-CZ" smtClean="0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 smtClean="0"/>
              <a:t>Upravte styly předlohy textu.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ED62A-3E92-499A-8405-1A4143C25793}" type="datetimeFigureOut">
              <a:rPr lang="cs-CZ" smtClean="0"/>
              <a:t>13.06.2016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DFCBC-D3BF-4CDD-869B-F96B33082ECD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0443169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ce s popis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cs-CZ" smtClean="0"/>
              <a:t>Kliknutím lze upravit styl.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cs-CZ" smtClean="0"/>
              <a:t>Upravte styly předlohy textu.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 smtClean="0"/>
              <a:t>Upravte styly předlohy textu.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ED62A-3E92-499A-8405-1A4143C25793}" type="datetimeFigureOut">
              <a:rPr lang="cs-CZ" smtClean="0"/>
              <a:t>13.06.2016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DFCBC-D3BF-4CDD-869B-F96B33082ECD}" type="slidenum">
              <a:rPr lang="cs-CZ" smtClean="0"/>
              <a:t>‹#›</a:t>
            </a:fld>
            <a:endParaRPr lang="cs-CZ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561150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Jmenov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cs-CZ" smtClean="0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 smtClean="0"/>
              <a:t>Upravte styly předlohy textu.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ED62A-3E92-499A-8405-1A4143C25793}" type="datetimeFigureOut">
              <a:rPr lang="cs-CZ" smtClean="0"/>
              <a:t>13.06.2016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DFCBC-D3BF-4CDD-869B-F96B33082ECD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40159445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Jmenovka s citac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cs-CZ" smtClean="0"/>
              <a:t>Kliknutím lze upravit styl.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cs-CZ" smtClean="0"/>
              <a:t>Upravte styly předlohy textu.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 smtClean="0"/>
              <a:t>Upravte styly předlohy textu.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ED62A-3E92-499A-8405-1A4143C25793}" type="datetimeFigureOut">
              <a:rPr lang="cs-CZ" smtClean="0"/>
              <a:t>13.06.2016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DFCBC-D3BF-4CDD-869B-F96B33082ECD}" type="slidenum">
              <a:rPr lang="cs-CZ" smtClean="0"/>
              <a:t>‹#›</a:t>
            </a:fld>
            <a:endParaRPr lang="cs-CZ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69958743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avda nebo neprav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cs-CZ" smtClean="0"/>
              <a:t>Kliknutím lze upravit styl.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cs-CZ" smtClean="0"/>
              <a:t>Upravte styly předlohy textu.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 smtClean="0"/>
              <a:t>Upravte styly předlohy textu.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ED62A-3E92-499A-8405-1A4143C25793}" type="datetimeFigureOut">
              <a:rPr lang="cs-CZ" smtClean="0"/>
              <a:t>13.06.2016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DFCBC-D3BF-4CDD-869B-F96B33082ECD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6393492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mtClean="0"/>
              <a:t>Kliknutím lze upravit styl.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cs-CZ" smtClean="0"/>
              <a:t>Upravte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ED62A-3E92-499A-8405-1A4143C25793}" type="datetimeFigureOut">
              <a:rPr lang="cs-CZ" smtClean="0"/>
              <a:t>13.06.2016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DFCBC-D3BF-4CDD-869B-F96B33082ECD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1524638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cs-CZ" smtClean="0"/>
              <a:t>Kliknutím lze upravit styl.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cs-CZ" smtClean="0"/>
              <a:t>Upravte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ED62A-3E92-499A-8405-1A4143C25793}" type="datetimeFigureOut">
              <a:rPr lang="cs-CZ" smtClean="0"/>
              <a:t>13.06.2016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DFCBC-D3BF-4CDD-869B-F96B33082ECD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4934920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cs-CZ" smtClean="0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 smtClean="0"/>
              <a:t>Upravte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ED62A-3E92-499A-8405-1A4143C25793}" type="datetimeFigureOut">
              <a:rPr lang="cs-CZ" smtClean="0"/>
              <a:t>13.06.2016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DFCBC-D3BF-4CDD-869B-F96B33082ECD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400375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čá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cs-CZ" smtClean="0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 smtClean="0"/>
              <a:t>Upravte styly předlohy textu.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ED62A-3E92-499A-8405-1A4143C25793}" type="datetimeFigureOut">
              <a:rPr lang="cs-CZ" smtClean="0"/>
              <a:t>13.06.2016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DFCBC-D3BF-4CDD-869B-F96B33082ECD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716129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mtClean="0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cs-CZ" smtClean="0"/>
              <a:t>Upravte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cs-CZ" smtClean="0"/>
              <a:t>Upravte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ED62A-3E92-499A-8405-1A4143C25793}" type="datetimeFigureOut">
              <a:rPr lang="cs-CZ" smtClean="0"/>
              <a:t>13.06.2016</a:t>
            </a:fld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DFCBC-D3BF-4CDD-869B-F96B33082ECD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6149930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cs-CZ" smtClean="0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 smtClean="0"/>
              <a:t>Upravte styly předlohy textu.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cs-CZ" smtClean="0"/>
              <a:t>Upravte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 smtClean="0"/>
              <a:t>Upravte styly předlohy textu.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cs-CZ" smtClean="0"/>
              <a:t>Upravte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ED62A-3E92-499A-8405-1A4143C25793}" type="datetimeFigureOut">
              <a:rPr lang="cs-CZ" smtClean="0"/>
              <a:t>13.06.2016</a:t>
            </a:fld>
            <a:endParaRPr lang="cs-CZ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DFCBC-D3BF-4CDD-869B-F96B33082ECD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247155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enom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cs-CZ" smtClean="0"/>
              <a:t>Kliknutím lze upravit styl.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ED62A-3E92-499A-8405-1A4143C25793}" type="datetimeFigureOut">
              <a:rPr lang="cs-CZ" smtClean="0"/>
              <a:t>13.06.2016</a:t>
            </a:fld>
            <a:endParaRPr lang="cs-CZ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DFCBC-D3BF-4CDD-869B-F96B33082ECD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0667639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ED62A-3E92-499A-8405-1A4143C25793}" type="datetimeFigureOut">
              <a:rPr lang="cs-CZ" smtClean="0"/>
              <a:t>13.06.2016</a:t>
            </a:fld>
            <a:endParaRPr lang="cs-CZ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DFCBC-D3BF-4CDD-869B-F96B33082ECD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4028525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cs-CZ" smtClean="0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cs-CZ" smtClean="0"/>
              <a:t>Upravte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cs-CZ" smtClean="0"/>
              <a:t>Upravte styly předlohy textu.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ED62A-3E92-499A-8405-1A4143C25793}" type="datetimeFigureOut">
              <a:rPr lang="cs-CZ" smtClean="0"/>
              <a:t>13.06.2016</a:t>
            </a:fld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DFCBC-D3BF-4CDD-869B-F96B33082ECD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9035686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cs-CZ" smtClean="0"/>
              <a:t>Kliknutím lze upravit styl.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cs-CZ" smtClean="0"/>
              <a:t>Kliknutím na ikonu přidáte obrázek.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 smtClean="0"/>
              <a:t>Upravte styly předlohy textu.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ED62A-3E92-499A-8405-1A4143C25793}" type="datetimeFigureOut">
              <a:rPr lang="cs-CZ" smtClean="0"/>
              <a:t>13.06.2016</a:t>
            </a:fld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DFCBC-D3BF-4CDD-869B-F96B33082ECD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9800938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cs-CZ" smtClean="0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 smtClean="0"/>
              <a:t>Upravte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8ED62A-3E92-499A-8405-1A4143C25793}" type="datetimeFigureOut">
              <a:rPr lang="cs-CZ" smtClean="0"/>
              <a:t>13.06.2016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24DFCBC-D3BF-4CDD-869B-F96B33082ECD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8297861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  <p:sldLayoutId id="2147483747" r:id="rId4"/>
    <p:sldLayoutId id="2147483748" r:id="rId5"/>
    <p:sldLayoutId id="2147483749" r:id="rId6"/>
    <p:sldLayoutId id="2147483750" r:id="rId7"/>
    <p:sldLayoutId id="2147483751" r:id="rId8"/>
    <p:sldLayoutId id="2147483752" r:id="rId9"/>
    <p:sldLayoutId id="2147483753" r:id="rId10"/>
    <p:sldLayoutId id="2147483754" r:id="rId11"/>
    <p:sldLayoutId id="2147483755" r:id="rId12"/>
    <p:sldLayoutId id="2147483756" r:id="rId13"/>
    <p:sldLayoutId id="2147483757" r:id="rId14"/>
    <p:sldLayoutId id="2147483758" r:id="rId15"/>
    <p:sldLayoutId id="21474837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14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15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6.wdp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microsoft.com/office/2007/relationships/hdphoto" Target="../media/hdphoto17.wdp"/><Relationship Id="rId7" Type="http://schemas.microsoft.com/office/2007/relationships/hdphoto" Target="../media/hdphoto19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microsoft.com/office/2007/relationships/hdphoto" Target="../media/hdphoto18.wdp"/><Relationship Id="rId4" Type="http://schemas.openxmlformats.org/officeDocument/2006/relationships/image" Target="../media/image30.png"/><Relationship Id="rId9" Type="http://schemas.microsoft.com/office/2007/relationships/hdphoto" Target="../media/hdphoto20.wdp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microsoft.com/office/2007/relationships/hdphoto" Target="../media/hdphoto21.wdp"/><Relationship Id="rId7" Type="http://schemas.microsoft.com/office/2007/relationships/hdphoto" Target="../media/hdphoto23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microsoft.com/office/2007/relationships/hdphoto" Target="../media/hdphoto22.wdp"/><Relationship Id="rId4" Type="http://schemas.openxmlformats.org/officeDocument/2006/relationships/image" Target="../media/image34.png"/><Relationship Id="rId9" Type="http://schemas.microsoft.com/office/2007/relationships/hdphoto" Target="../media/hdphoto24.wdp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25.wdp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26.wdp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27.wdp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microsoft.com/office/2007/relationships/hdphoto" Target="../media/hdphoto2.wdp"/><Relationship Id="rId4" Type="http://schemas.openxmlformats.org/officeDocument/2006/relationships/image" Target="../media/image6.png"/><Relationship Id="rId9" Type="http://schemas.microsoft.com/office/2007/relationships/hdphoto" Target="../media/hdphoto4.wdp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microsoft.com/office/2007/relationships/hdphoto" Target="../media/hdphoto5.wdp"/><Relationship Id="rId7" Type="http://schemas.microsoft.com/office/2007/relationships/hdphoto" Target="../media/hdphoto7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microsoft.com/office/2007/relationships/hdphoto" Target="../media/hdphoto6.wdp"/><Relationship Id="rId4" Type="http://schemas.openxmlformats.org/officeDocument/2006/relationships/image" Target="../media/image10.png"/><Relationship Id="rId9" Type="http://schemas.microsoft.com/office/2007/relationships/hdphoto" Target="../media/hdphoto8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ctrTitle"/>
          </p:nvPr>
        </p:nvSpPr>
        <p:spPr>
          <a:xfrm>
            <a:off x="1507067" y="947651"/>
            <a:ext cx="7766936" cy="3103185"/>
          </a:xfrm>
        </p:spPr>
        <p:txBody>
          <a:bodyPr/>
          <a:lstStyle/>
          <a:p>
            <a:pPr algn="ctr"/>
            <a:r>
              <a:rPr lang="cs-CZ" sz="4800" dirty="0" smtClean="0"/>
              <a:t>Zpracování </a:t>
            </a:r>
            <a:r>
              <a:rPr lang="cs-CZ" sz="4800" dirty="0" err="1"/>
              <a:t>High</a:t>
            </a:r>
            <a:r>
              <a:rPr lang="cs-CZ" sz="4800" dirty="0"/>
              <a:t> </a:t>
            </a:r>
            <a:r>
              <a:rPr lang="cs-CZ" sz="4800" dirty="0" err="1"/>
              <a:t>Density</a:t>
            </a:r>
            <a:r>
              <a:rPr lang="cs-CZ" sz="4800" dirty="0"/>
              <a:t> EEG signálů pro potřeby inverzní úlohy v </a:t>
            </a:r>
            <a:r>
              <a:rPr lang="cs-CZ" sz="4800" dirty="0" err="1"/>
              <a:t>epileptologii</a:t>
            </a:r>
            <a:r>
              <a:rPr lang="cs-CZ" sz="4800" dirty="0"/>
              <a:t> </a:t>
            </a:r>
          </a:p>
        </p:txBody>
      </p:sp>
      <p:sp>
        <p:nvSpPr>
          <p:cNvPr id="3" name="Podnadpis 2"/>
          <p:cNvSpPr>
            <a:spLocks noGrp="1"/>
          </p:cNvSpPr>
          <p:nvPr>
            <p:ph type="subTitle" idx="1"/>
          </p:nvPr>
        </p:nvSpPr>
        <p:spPr>
          <a:xfrm>
            <a:off x="1507067" y="4416593"/>
            <a:ext cx="7766936" cy="1096899"/>
          </a:xfrm>
        </p:spPr>
        <p:txBody>
          <a:bodyPr>
            <a:normAutofit lnSpcReduction="10000"/>
          </a:bodyPr>
          <a:lstStyle/>
          <a:p>
            <a:r>
              <a:rPr lang="cs-CZ" dirty="0" smtClean="0"/>
              <a:t>Bc. Tomáš Hrstka</a:t>
            </a:r>
          </a:p>
          <a:p>
            <a:r>
              <a:rPr lang="cs-CZ" dirty="0" smtClean="0"/>
              <a:t>Vedoucí práce: Ing. Radek Janča, Ph.D.</a:t>
            </a:r>
          </a:p>
          <a:p>
            <a:r>
              <a:rPr lang="cs-CZ" dirty="0" smtClean="0"/>
              <a:t>Konzultant: Ing. Petr Ježdík, Ph.D.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747190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Epileptický pacient P81</a:t>
            </a:r>
            <a:endParaRPr lang="en-US" dirty="0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677334" y="1270000"/>
            <a:ext cx="8596668" cy="3880773"/>
          </a:xfrm>
        </p:spPr>
        <p:txBody>
          <a:bodyPr/>
          <a:lstStyle/>
          <a:p>
            <a:r>
              <a:rPr lang="cs-CZ" dirty="0" smtClean="0"/>
              <a:t>Ze 110 minut EEG záznamu bylo vybráno 45 minut, kdy pacient spal, vhodných pro aplikaci detektoru </a:t>
            </a:r>
            <a:r>
              <a:rPr lang="cs-CZ" dirty="0" err="1" smtClean="0"/>
              <a:t>grafoelementů</a:t>
            </a:r>
            <a:endParaRPr lang="cs-CZ" dirty="0" smtClean="0"/>
          </a:p>
          <a:p>
            <a:r>
              <a:rPr lang="cs-CZ" dirty="0" smtClean="0"/>
              <a:t>Byly vybrány vhodné clustery pro aplikaci inverzní úlohy</a:t>
            </a:r>
            <a:endParaRPr lang="cs-CZ" dirty="0"/>
          </a:p>
        </p:txBody>
      </p:sp>
      <p:pic>
        <p:nvPicPr>
          <p:cNvPr id="4" name="Obráze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8142" y="2405379"/>
            <a:ext cx="5555081" cy="4286365"/>
          </a:xfrm>
          <a:prstGeom prst="rect">
            <a:avLst/>
          </a:prstGeom>
        </p:spPr>
      </p:pic>
      <p:sp>
        <p:nvSpPr>
          <p:cNvPr id="5" name="TextovéPole 4"/>
          <p:cNvSpPr txBox="1"/>
          <p:nvPr/>
        </p:nvSpPr>
        <p:spPr>
          <a:xfrm>
            <a:off x="677334" y="3421277"/>
            <a:ext cx="181356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 smtClean="0">
                <a:solidFill>
                  <a:srgbClr val="00B050"/>
                </a:solidFill>
              </a:rPr>
              <a:t>Epileptogenní zóna ve frontálním laloku levé hemisféry</a:t>
            </a:r>
            <a:endParaRPr lang="en-US" dirty="0">
              <a:solidFill>
                <a:srgbClr val="00B050"/>
              </a:solidFill>
            </a:endParaRPr>
          </a:p>
        </p:txBody>
      </p:sp>
      <p:cxnSp>
        <p:nvCxnSpPr>
          <p:cNvPr id="7" name="Přímá spojnice se šipkou 6"/>
          <p:cNvCxnSpPr>
            <a:stCxn id="5" idx="0"/>
          </p:cNvCxnSpPr>
          <p:nvPr/>
        </p:nvCxnSpPr>
        <p:spPr>
          <a:xfrm flipV="1">
            <a:off x="1584114" y="3025140"/>
            <a:ext cx="1456266" cy="396137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Přímá spojnice se šipkou 8"/>
          <p:cNvCxnSpPr>
            <a:stCxn id="5" idx="2"/>
          </p:cNvCxnSpPr>
          <p:nvPr/>
        </p:nvCxnSpPr>
        <p:spPr>
          <a:xfrm>
            <a:off x="1584114" y="4898605"/>
            <a:ext cx="1052406" cy="33687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1344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Epileptický pacient </a:t>
            </a:r>
            <a:r>
              <a:rPr lang="cs-CZ" dirty="0" smtClean="0"/>
              <a:t>P81</a:t>
            </a:r>
            <a:endParaRPr lang="en-US" dirty="0"/>
          </a:p>
        </p:txBody>
      </p:sp>
      <p:pic>
        <p:nvPicPr>
          <p:cNvPr id="4" name="Zástupný symbol pro obsah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468" y="1930400"/>
            <a:ext cx="4046400" cy="4387195"/>
          </a:xfrm>
        </p:spPr>
      </p:pic>
      <p:sp>
        <p:nvSpPr>
          <p:cNvPr id="5" name="TextovéPole 4"/>
          <p:cNvSpPr txBox="1"/>
          <p:nvPr/>
        </p:nvSpPr>
        <p:spPr>
          <a:xfrm>
            <a:off x="908121" y="3800832"/>
            <a:ext cx="1813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 smtClean="0">
                <a:solidFill>
                  <a:srgbClr val="00B050"/>
                </a:solidFill>
              </a:rPr>
              <a:t>Frontální lalok levé hemisféry</a:t>
            </a:r>
            <a:endParaRPr lang="en-US" dirty="0">
              <a:solidFill>
                <a:srgbClr val="00B050"/>
              </a:solidFill>
            </a:endParaRPr>
          </a:p>
        </p:txBody>
      </p:sp>
      <p:cxnSp>
        <p:nvCxnSpPr>
          <p:cNvPr id="6" name="Přímá spojnice se šipkou 5"/>
          <p:cNvCxnSpPr>
            <a:stCxn id="5" idx="0"/>
          </p:cNvCxnSpPr>
          <p:nvPr/>
        </p:nvCxnSpPr>
        <p:spPr>
          <a:xfrm flipV="1">
            <a:off x="1814901" y="2956560"/>
            <a:ext cx="1941759" cy="844272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Přímá spojnice se šipkou 7"/>
          <p:cNvCxnSpPr>
            <a:stCxn id="5" idx="0"/>
          </p:cNvCxnSpPr>
          <p:nvPr/>
        </p:nvCxnSpPr>
        <p:spPr>
          <a:xfrm flipV="1">
            <a:off x="1814901" y="2956560"/>
            <a:ext cx="2520879" cy="844272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Přímá spojnice se šipkou 10"/>
          <p:cNvCxnSpPr>
            <a:stCxn id="5" idx="3"/>
          </p:cNvCxnSpPr>
          <p:nvPr/>
        </p:nvCxnSpPr>
        <p:spPr>
          <a:xfrm flipV="1">
            <a:off x="2721681" y="3741420"/>
            <a:ext cx="1034979" cy="382578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Přímá spojnice se šipkou 13"/>
          <p:cNvCxnSpPr>
            <a:stCxn id="5" idx="2"/>
          </p:cNvCxnSpPr>
          <p:nvPr/>
        </p:nvCxnSpPr>
        <p:spPr>
          <a:xfrm>
            <a:off x="1814901" y="4447163"/>
            <a:ext cx="1553139" cy="1077337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2070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 Závěr</a:t>
            </a:r>
            <a:endParaRPr lang="en-US" dirty="0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677334" y="1270000"/>
            <a:ext cx="8596668" cy="4619886"/>
          </a:xfrm>
        </p:spPr>
        <p:txBody>
          <a:bodyPr/>
          <a:lstStyle/>
          <a:p>
            <a:r>
              <a:rPr lang="cs-CZ" dirty="0" smtClean="0"/>
              <a:t>Byl vytvořen </a:t>
            </a:r>
            <a:r>
              <a:rPr lang="cs-CZ" dirty="0" smtClean="0">
                <a:solidFill>
                  <a:srgbClr val="8F42CE"/>
                </a:solidFill>
              </a:rPr>
              <a:t>SPM Motol </a:t>
            </a:r>
            <a:r>
              <a:rPr lang="cs-CZ" dirty="0" err="1" smtClean="0">
                <a:solidFill>
                  <a:srgbClr val="8F42CE"/>
                </a:solidFill>
              </a:rPr>
              <a:t>toolbox</a:t>
            </a:r>
            <a:r>
              <a:rPr lang="cs-CZ" dirty="0" smtClean="0"/>
              <a:t>, nástroj pro automatizovanou neinvazivní lokalizaci epileptogenních zón</a:t>
            </a:r>
          </a:p>
          <a:p>
            <a:r>
              <a:rPr lang="cs-CZ" dirty="0" smtClean="0"/>
              <a:t>Byly porovnány dostupné algoritmy inverzních úloh, z výsledků byla spočtena průměrná chyba lokalizace</a:t>
            </a:r>
          </a:p>
          <a:p>
            <a:r>
              <a:rPr lang="cs-CZ" dirty="0" smtClean="0"/>
              <a:t>Pro ověření správnosti výsledků inverzních úloh a jejich aplikovatelnosti v praxi byla zpracována měření somatosenzorických evokovaných potenciálů pěti pacientů</a:t>
            </a:r>
          </a:p>
          <a:p>
            <a:r>
              <a:rPr lang="cs-CZ" dirty="0" smtClean="0"/>
              <a:t>Zpracováním kazuistiky pacienta P81 byla ověřena možnost aplikace inverzních úloh při lokalizaci epileptogenních zón</a:t>
            </a:r>
          </a:p>
          <a:p>
            <a:endParaRPr lang="cs-CZ" dirty="0"/>
          </a:p>
          <a:p>
            <a:r>
              <a:rPr lang="cs-CZ" dirty="0" smtClean="0"/>
              <a:t>Tento software dává prostor vývoji nových algoritmů inverzních úloh</a:t>
            </a:r>
          </a:p>
          <a:p>
            <a:r>
              <a:rPr lang="cs-CZ" dirty="0" smtClean="0"/>
              <a:t>Software je nevhodný pro zpracování kazuistik pacientů s již resekovaným mozkem</a:t>
            </a:r>
          </a:p>
        </p:txBody>
      </p:sp>
    </p:spTree>
    <p:extLst>
      <p:ext uri="{BB962C8B-B14F-4D97-AF65-F5344CB8AC3E}">
        <p14:creationId xmlns:p14="http://schemas.microsoft.com/office/powerpoint/2010/main" val="1708227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cs-CZ" dirty="0" smtClean="0"/>
              <a:t>Děkuji za pozornost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9670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cs-CZ" dirty="0" smtClean="0"/>
              <a:t>Dodatečné stránky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6123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cs-CZ" dirty="0"/>
              <a:t>Proč se zabývat problematikou inverzních úloh</a:t>
            </a:r>
            <a:br>
              <a:rPr lang="cs-CZ" dirty="0"/>
            </a:br>
            <a:endParaRPr lang="cs-CZ" dirty="0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Epilepsie </a:t>
            </a:r>
            <a:r>
              <a:rPr lang="cs-CZ" dirty="0" smtClean="0"/>
              <a:t>se vyskytuje přibližně </a:t>
            </a:r>
            <a:r>
              <a:rPr lang="cs-CZ" dirty="0"/>
              <a:t>u 1 % </a:t>
            </a:r>
            <a:r>
              <a:rPr lang="cs-CZ" dirty="0" smtClean="0"/>
              <a:t>obyvatel</a:t>
            </a:r>
          </a:p>
          <a:p>
            <a:pPr lvl="1"/>
            <a:r>
              <a:rPr lang="cs-CZ" dirty="0"/>
              <a:t>K léčbě epilepsie se </a:t>
            </a:r>
            <a:r>
              <a:rPr lang="cs-CZ" dirty="0" smtClean="0"/>
              <a:t>používají:</a:t>
            </a:r>
          </a:p>
          <a:p>
            <a:pPr lvl="1"/>
            <a:r>
              <a:rPr lang="cs-CZ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Režimová opatření</a:t>
            </a:r>
          </a:p>
          <a:p>
            <a:pPr lvl="1"/>
            <a:r>
              <a:rPr lang="cs-CZ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Farmakologická opatření</a:t>
            </a:r>
          </a:p>
          <a:p>
            <a:pPr lvl="2"/>
            <a:r>
              <a:rPr lang="cs-CZ" sz="1800" dirty="0" smtClean="0"/>
              <a:t>60% epileptiků trpí nemocí kvůli epileptickému ložisku</a:t>
            </a:r>
          </a:p>
          <a:p>
            <a:pPr lvl="2"/>
            <a:r>
              <a:rPr lang="cs-CZ" sz="1800" dirty="0" smtClean="0"/>
              <a:t>4,5% epileptiků je </a:t>
            </a:r>
            <a:r>
              <a:rPr lang="cs-CZ" sz="1800" dirty="0" err="1" smtClean="0"/>
              <a:t>farmakorezistentní</a:t>
            </a:r>
            <a:endParaRPr lang="cs-CZ" sz="1800" dirty="0" smtClean="0"/>
          </a:p>
          <a:p>
            <a:pPr lvl="3"/>
            <a:r>
              <a:rPr lang="cs-CZ" sz="1800" dirty="0" smtClean="0"/>
              <a:t>Tito pacienti profitují z chirurgického odstranění epileptického ložiska </a:t>
            </a:r>
            <a:r>
              <a:rPr lang="cs-CZ" sz="1800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za předpokladu přesné lokalizace ohniska epilepsie</a:t>
            </a:r>
          </a:p>
          <a:p>
            <a:pPr lvl="3"/>
            <a:r>
              <a:rPr lang="cs-CZ" sz="1800" dirty="0" smtClean="0"/>
              <a:t>Průměrně 60% pacientů zůstává bez záchvatů</a:t>
            </a:r>
          </a:p>
          <a:p>
            <a:r>
              <a:rPr lang="cs-CZ" dirty="0" smtClean="0"/>
              <a:t>Aktivita části mozku během dané mentální aktivity</a:t>
            </a:r>
          </a:p>
        </p:txBody>
      </p:sp>
    </p:spTree>
    <p:extLst>
      <p:ext uri="{BB962C8B-B14F-4D97-AF65-F5344CB8AC3E}">
        <p14:creationId xmlns:p14="http://schemas.microsoft.com/office/powerpoint/2010/main" val="3920468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Záznam EEG signálu</a:t>
            </a:r>
            <a:endParaRPr lang="en-US" dirty="0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677334" y="1762299"/>
            <a:ext cx="8596668" cy="4279064"/>
          </a:xfrm>
        </p:spPr>
        <p:txBody>
          <a:bodyPr/>
          <a:lstStyle/>
          <a:p>
            <a:r>
              <a:rPr lang="cs-CZ" dirty="0" smtClean="0"/>
              <a:t>EEG data naměřil MUDr. Adam Kalina v nemocnici Motol na pacientech Neurologické kliniky a Kliniky dětské neurologie</a:t>
            </a:r>
          </a:p>
          <a:p>
            <a:r>
              <a:rPr lang="cs-CZ" dirty="0" smtClean="0"/>
              <a:t>Bylo využito </a:t>
            </a:r>
            <a:r>
              <a:rPr lang="cs-CZ" dirty="0" err="1" smtClean="0"/>
              <a:t>high</a:t>
            </a:r>
            <a:r>
              <a:rPr lang="cs-CZ" dirty="0" smtClean="0"/>
              <a:t> </a:t>
            </a:r>
            <a:r>
              <a:rPr lang="cs-CZ" dirty="0" err="1" smtClean="0"/>
              <a:t>density</a:t>
            </a:r>
            <a:r>
              <a:rPr lang="cs-CZ" dirty="0" smtClean="0"/>
              <a:t> systému </a:t>
            </a:r>
            <a:r>
              <a:rPr lang="cs-CZ" dirty="0" err="1" smtClean="0"/>
              <a:t>Asa-lab</a:t>
            </a:r>
            <a:r>
              <a:rPr lang="cs-CZ" dirty="0" smtClean="0"/>
              <a:t> společnosti ANT Neuro</a:t>
            </a:r>
          </a:p>
          <a:p>
            <a:pPr lvl="1"/>
            <a:r>
              <a:rPr lang="cs-CZ" dirty="0" smtClean="0"/>
              <a:t>2x 128 kanálový zesilovač</a:t>
            </a:r>
          </a:p>
          <a:p>
            <a:pPr lvl="1"/>
            <a:r>
              <a:rPr lang="cs-CZ" dirty="0" smtClean="0"/>
              <a:t>Vzorkovací frekvence 2048 Hz</a:t>
            </a:r>
          </a:p>
          <a:p>
            <a:pPr lvl="1"/>
            <a:r>
              <a:rPr lang="cs-CZ" dirty="0" smtClean="0"/>
              <a:t>Unipolární zapojení s průměrnou referencí pro oba zesilovače</a:t>
            </a:r>
          </a:p>
          <a:p>
            <a:pPr lvl="1"/>
            <a:endParaRPr lang="cs-CZ" dirty="0"/>
          </a:p>
          <a:p>
            <a:r>
              <a:rPr lang="cs-CZ" dirty="0" err="1" smtClean="0"/>
              <a:t>Somatosenzorické</a:t>
            </a:r>
            <a:r>
              <a:rPr lang="cs-CZ" dirty="0" smtClean="0"/>
              <a:t> evokované potenciály</a:t>
            </a:r>
          </a:p>
          <a:p>
            <a:pPr lvl="1"/>
            <a:r>
              <a:rPr lang="cs-CZ" dirty="0" smtClean="0"/>
              <a:t>512 stimulačních impulsů na levé i pravé horní končetině</a:t>
            </a:r>
          </a:p>
          <a:p>
            <a:pPr lvl="1"/>
            <a:r>
              <a:rPr lang="cs-CZ" dirty="0" smtClean="0"/>
              <a:t>Stimulační frekvence 2 Hz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9487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Záznam EEG signálu</a:t>
            </a:r>
            <a:endParaRPr lang="cs-CZ" dirty="0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Referenční </a:t>
            </a:r>
            <a:r>
              <a:rPr lang="cs-CZ" dirty="0" smtClean="0"/>
              <a:t>snímání</a:t>
            </a:r>
          </a:p>
          <a:p>
            <a:r>
              <a:rPr lang="cs-CZ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Rovnoměrné pokrytí </a:t>
            </a:r>
            <a:r>
              <a:rPr lang="cs-CZ" dirty="0" smtClean="0"/>
              <a:t>hlavy elektrodami s rozestupy 2 až 3 cm</a:t>
            </a:r>
            <a:endParaRPr lang="cs-CZ" dirty="0"/>
          </a:p>
        </p:txBody>
      </p:sp>
      <p:pic>
        <p:nvPicPr>
          <p:cNvPr id="4" name="Obrázek 3"/>
          <p:cNvPicPr/>
          <p:nvPr/>
        </p:nvPicPr>
        <p:blipFill>
          <a:blip r:embed="rId2"/>
          <a:stretch>
            <a:fillRect/>
          </a:stretch>
        </p:blipFill>
        <p:spPr>
          <a:xfrm>
            <a:off x="2696222" y="3263899"/>
            <a:ext cx="5760720" cy="298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391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Pozice elektrod</a:t>
            </a:r>
            <a:endParaRPr lang="cs-CZ" dirty="0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 smtClean="0"/>
              <a:t>Snímány </a:t>
            </a:r>
            <a:r>
              <a:rPr lang="cs-CZ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digitizérem</a:t>
            </a:r>
          </a:p>
          <a:p>
            <a:r>
              <a:rPr lang="cs-CZ" dirty="0" smtClean="0"/>
              <a:t>Malé nepřesnosti (do 10 mm) ve snímání pozic elektrod mají na přesnost výsledků inverzní úlohy pouze malý vliv oproti nepřesnostem způsobeným šumem v datech.</a:t>
            </a:r>
            <a:endParaRPr lang="cs-CZ" dirty="0"/>
          </a:p>
        </p:txBody>
      </p:sp>
      <p:pic>
        <p:nvPicPr>
          <p:cNvPr id="1026" name="Picture 2" descr="Polhemus Patriot Digitiz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8582" y="3590569"/>
            <a:ext cx="6096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ovéPole 3"/>
          <p:cNvSpPr txBox="1"/>
          <p:nvPr/>
        </p:nvSpPr>
        <p:spPr>
          <a:xfrm>
            <a:off x="2528582" y="6063733"/>
            <a:ext cx="3838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Digitizér Patriot</a:t>
            </a:r>
            <a:endParaRPr lang="cs-CZ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3470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Model hlavy pomocí SPM </a:t>
            </a:r>
            <a:r>
              <a:rPr lang="cs-CZ" dirty="0" err="1"/>
              <a:t>toolboxu</a:t>
            </a:r>
            <a:endParaRPr lang="cs-CZ" dirty="0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 smtClean="0"/>
              <a:t>Automatické rozlišení mezi jednotlivými tkáněmi mozku je složitý úkol</a:t>
            </a:r>
          </a:p>
          <a:p>
            <a:pPr lvl="1"/>
            <a:r>
              <a:rPr lang="cs-CZ" dirty="0" smtClean="0"/>
              <a:t>Různé kontrasty různých </a:t>
            </a:r>
            <a:r>
              <a:rPr lang="cs-CZ" dirty="0" err="1" smtClean="0"/>
              <a:t>váhování</a:t>
            </a:r>
            <a:r>
              <a:rPr lang="cs-CZ" dirty="0" smtClean="0"/>
              <a:t> MRI</a:t>
            </a:r>
          </a:p>
          <a:p>
            <a:r>
              <a:rPr lang="cs-CZ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Řešení</a:t>
            </a:r>
            <a:r>
              <a:rPr lang="cs-CZ" dirty="0" smtClean="0"/>
              <a:t>: Geometrická transformace předdefinovaného modelu.</a:t>
            </a:r>
            <a:endParaRPr lang="cs-CZ" dirty="0"/>
          </a:p>
        </p:txBody>
      </p:sp>
      <p:pic>
        <p:nvPicPr>
          <p:cNvPr id="4" name="Zástupný symbol pro obsah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227" y="3543150"/>
            <a:ext cx="4579245" cy="2800957"/>
          </a:xfrm>
          <a:prstGeom prst="rect">
            <a:avLst/>
          </a:prstGeom>
        </p:spPr>
      </p:pic>
      <p:pic>
        <p:nvPicPr>
          <p:cNvPr id="5" name="Obrázek 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517660" y="3543150"/>
            <a:ext cx="3866278" cy="2800957"/>
          </a:xfrm>
          <a:prstGeom prst="rect">
            <a:avLst/>
          </a:prstGeom>
        </p:spPr>
      </p:pic>
      <p:cxnSp>
        <p:nvCxnSpPr>
          <p:cNvPr id="6" name="Přímá spojnice se šipkou 5"/>
          <p:cNvCxnSpPr>
            <a:stCxn id="4" idx="3"/>
            <a:endCxn id="5" idx="1"/>
          </p:cNvCxnSpPr>
          <p:nvPr/>
        </p:nvCxnSpPr>
        <p:spPr>
          <a:xfrm>
            <a:off x="5348472" y="4943629"/>
            <a:ext cx="116918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2796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Motivace</a:t>
            </a:r>
            <a:endParaRPr lang="en-US" dirty="0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951655" y="1636892"/>
            <a:ext cx="8596668" cy="3880773"/>
          </a:xfrm>
        </p:spPr>
        <p:txBody>
          <a:bodyPr>
            <a:normAutofit/>
          </a:bodyPr>
          <a:lstStyle/>
          <a:p>
            <a:r>
              <a:rPr lang="cs-CZ" sz="2000" dirty="0" smtClean="0">
                <a:solidFill>
                  <a:schemeClr val="tx1"/>
                </a:solidFill>
              </a:rPr>
              <a:t>Těžká ložisková farmakorezistentní epilepsie</a:t>
            </a:r>
            <a:endParaRPr lang="cs-CZ" sz="2000" dirty="0" smtClean="0"/>
          </a:p>
          <a:p>
            <a:pPr lvl="2"/>
            <a:r>
              <a:rPr lang="cs-CZ" sz="2000" dirty="0" smtClean="0">
                <a:solidFill>
                  <a:srgbClr val="8F42CE"/>
                </a:solidFill>
              </a:rPr>
              <a:t>Chirurgická léčba</a:t>
            </a:r>
          </a:p>
          <a:p>
            <a:r>
              <a:rPr lang="cs-CZ" sz="2000" dirty="0" smtClean="0">
                <a:solidFill>
                  <a:schemeClr val="tx1"/>
                </a:solidFill>
              </a:rPr>
              <a:t>Úspěšnost zákroku</a:t>
            </a:r>
          </a:p>
          <a:p>
            <a:pPr lvl="2"/>
            <a:r>
              <a:rPr lang="cs-CZ" sz="2000" dirty="0" smtClean="0">
                <a:solidFill>
                  <a:srgbClr val="8F42CE"/>
                </a:solidFill>
              </a:rPr>
              <a:t>Přesná lokalizace epileptogenní zóny (EZ)</a:t>
            </a:r>
          </a:p>
          <a:p>
            <a:r>
              <a:rPr lang="cs-CZ" sz="2000" dirty="0" smtClean="0">
                <a:solidFill>
                  <a:schemeClr val="tx1"/>
                </a:solidFill>
              </a:rPr>
              <a:t>Lokalizace EZ pomocí invazivního EEG</a:t>
            </a:r>
          </a:p>
          <a:p>
            <a:pPr lvl="2"/>
            <a:r>
              <a:rPr lang="cs-CZ" sz="2000" dirty="0" smtClean="0">
                <a:solidFill>
                  <a:srgbClr val="8F42CE"/>
                </a:solidFill>
              </a:rPr>
              <a:t>Rizika spojená s operací mozku</a:t>
            </a:r>
          </a:p>
          <a:p>
            <a:r>
              <a:rPr lang="cs-CZ" sz="2000" dirty="0" smtClean="0">
                <a:solidFill>
                  <a:schemeClr val="tx1"/>
                </a:solidFill>
              </a:rPr>
              <a:t>Neinvazivní lokalizace EZ</a:t>
            </a:r>
          </a:p>
          <a:p>
            <a:pPr lvl="2"/>
            <a:r>
              <a:rPr lang="cs-CZ" sz="2000" dirty="0" smtClean="0">
                <a:solidFill>
                  <a:srgbClr val="8F42CE"/>
                </a:solidFill>
              </a:rPr>
              <a:t>Teorie inverzních úloh</a:t>
            </a:r>
            <a:endParaRPr lang="en-US" sz="2000" dirty="0">
              <a:solidFill>
                <a:srgbClr val="8F42C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043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Koregistrace</a:t>
            </a:r>
            <a:endParaRPr lang="cs-CZ" dirty="0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1104293" y="1352702"/>
            <a:ext cx="8946541" cy="4195481"/>
          </a:xfrm>
        </p:spPr>
        <p:txBody>
          <a:bodyPr/>
          <a:lstStyle/>
          <a:p>
            <a:r>
              <a:rPr lang="cs-CZ" dirty="0" smtClean="0"/>
              <a:t>Proces </a:t>
            </a:r>
            <a:r>
              <a:rPr lang="cs-CZ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sjednocení souřadných systémů </a:t>
            </a:r>
            <a:r>
              <a:rPr lang="cs-CZ" dirty="0" smtClean="0"/>
              <a:t>MRI a pozic elektrod</a:t>
            </a:r>
          </a:p>
          <a:p>
            <a:pPr lvl="1"/>
            <a:r>
              <a:rPr lang="cs-CZ" dirty="0" smtClean="0"/>
              <a:t>Různé počátky souřadnicových systémů</a:t>
            </a:r>
          </a:p>
          <a:p>
            <a:pPr lvl="1"/>
            <a:r>
              <a:rPr lang="cs-CZ" dirty="0" smtClean="0"/>
              <a:t>Různé velikosti bázových vektorů</a:t>
            </a:r>
          </a:p>
          <a:p>
            <a:r>
              <a:rPr lang="cs-CZ" dirty="0" err="1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Fiducials</a:t>
            </a:r>
            <a:r>
              <a:rPr lang="cs-CZ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 </a:t>
            </a:r>
            <a:r>
              <a:rPr lang="cs-CZ" dirty="0" smtClean="0"/>
              <a:t>– tři body známé v obou souřadných systémech</a:t>
            </a:r>
          </a:p>
          <a:p>
            <a:pPr lvl="1"/>
            <a:r>
              <a:rPr lang="cs-CZ" dirty="0" smtClean="0"/>
              <a:t>Typicky se používá </a:t>
            </a:r>
            <a:r>
              <a:rPr lang="cs-CZ" dirty="0" err="1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nas</a:t>
            </a:r>
            <a:r>
              <a:rPr lang="cs-CZ" dirty="0" smtClean="0"/>
              <a:t>, </a:t>
            </a:r>
            <a:r>
              <a:rPr lang="cs-CZ" dirty="0" err="1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lpa</a:t>
            </a:r>
            <a:r>
              <a:rPr lang="cs-CZ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 </a:t>
            </a:r>
            <a:r>
              <a:rPr lang="cs-CZ" dirty="0" smtClean="0"/>
              <a:t>a </a:t>
            </a:r>
            <a:r>
              <a:rPr lang="cs-CZ" dirty="0" err="1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rpa</a:t>
            </a:r>
            <a:r>
              <a:rPr lang="cs-CZ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 </a:t>
            </a:r>
            <a:r>
              <a:rPr lang="cs-CZ" dirty="0" smtClean="0"/>
              <a:t>(</a:t>
            </a:r>
            <a:r>
              <a:rPr lang="cs-CZ" dirty="0" err="1" smtClean="0"/>
              <a:t>nasion</a:t>
            </a:r>
            <a:r>
              <a:rPr lang="cs-CZ" dirty="0" smtClean="0"/>
              <a:t>, </a:t>
            </a:r>
            <a:r>
              <a:rPr lang="cs-CZ" dirty="0" err="1" smtClean="0"/>
              <a:t>left</a:t>
            </a:r>
            <a:r>
              <a:rPr lang="cs-CZ" dirty="0" smtClean="0"/>
              <a:t> and </a:t>
            </a:r>
            <a:r>
              <a:rPr lang="cs-CZ" dirty="0" err="1" smtClean="0"/>
              <a:t>right</a:t>
            </a:r>
            <a:r>
              <a:rPr lang="cs-CZ" dirty="0" smtClean="0"/>
              <a:t> </a:t>
            </a:r>
            <a:r>
              <a:rPr lang="cs-CZ" dirty="0" err="1" smtClean="0"/>
              <a:t>pre-auriciular</a:t>
            </a:r>
            <a:r>
              <a:rPr lang="cs-CZ" dirty="0" smtClean="0"/>
              <a:t> point)</a:t>
            </a:r>
          </a:p>
          <a:p>
            <a:pPr lvl="1"/>
            <a:r>
              <a:rPr lang="cs-CZ" dirty="0" smtClean="0"/>
              <a:t>Lze využít jakékoliv tři známé body, např. pozice elektrod</a:t>
            </a:r>
          </a:p>
        </p:txBody>
      </p:sp>
      <p:pic>
        <p:nvPicPr>
          <p:cNvPr id="4" name="Obrázek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46111" y="4442390"/>
            <a:ext cx="3052744" cy="2211586"/>
          </a:xfrm>
          <a:prstGeom prst="rect">
            <a:avLst/>
          </a:prstGeom>
        </p:spPr>
      </p:pic>
      <p:pic>
        <p:nvPicPr>
          <p:cNvPr id="5" name="Obráze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7390" y="4435130"/>
            <a:ext cx="2830831" cy="2211586"/>
          </a:xfrm>
          <a:prstGeom prst="rect">
            <a:avLst/>
          </a:prstGeom>
        </p:spPr>
      </p:pic>
      <p:pic>
        <p:nvPicPr>
          <p:cNvPr id="6" name="Obrázek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04985" y="4442390"/>
            <a:ext cx="1974065" cy="2211586"/>
          </a:xfrm>
          <a:prstGeom prst="rect">
            <a:avLst/>
          </a:prstGeom>
        </p:spPr>
      </p:pic>
      <p:cxnSp>
        <p:nvCxnSpPr>
          <p:cNvPr id="7" name="Přímá spojnice se šipkou 6"/>
          <p:cNvCxnSpPr/>
          <p:nvPr/>
        </p:nvCxnSpPr>
        <p:spPr>
          <a:xfrm>
            <a:off x="7358504" y="5557347"/>
            <a:ext cx="116918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6144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 smtClean="0"/>
              <a:t>Dopředný</a:t>
            </a:r>
            <a:r>
              <a:rPr lang="cs-CZ" dirty="0" smtClean="0"/>
              <a:t> model</a:t>
            </a:r>
            <a:endParaRPr lang="cs-CZ" dirty="0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1104293" y="1556134"/>
            <a:ext cx="6429023" cy="4195481"/>
          </a:xfrm>
        </p:spPr>
        <p:txBody>
          <a:bodyPr/>
          <a:lstStyle/>
          <a:p>
            <a:r>
              <a:rPr lang="cs-CZ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Definuje jak jsou proudové dipóly v mozku propagovány na skalpu</a:t>
            </a:r>
          </a:p>
          <a:p>
            <a:pPr lvl="1"/>
            <a:r>
              <a:rPr lang="cs-CZ" dirty="0" smtClean="0"/>
              <a:t>Založeno na Maxwellových rovnicích </a:t>
            </a:r>
          </a:p>
          <a:p>
            <a:r>
              <a:rPr lang="cs-CZ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BEM</a:t>
            </a:r>
            <a:r>
              <a:rPr lang="cs-CZ" dirty="0" smtClean="0"/>
              <a:t> (</a:t>
            </a:r>
            <a:r>
              <a:rPr lang="cs-CZ" dirty="0" err="1" smtClean="0"/>
              <a:t>Boundary</a:t>
            </a:r>
            <a:r>
              <a:rPr lang="cs-CZ" dirty="0" smtClean="0"/>
              <a:t> element model) nebo </a:t>
            </a:r>
            <a:r>
              <a:rPr lang="cs-CZ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3-Shell </a:t>
            </a:r>
            <a:r>
              <a:rPr lang="cs-CZ" dirty="0" err="1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sphere</a:t>
            </a:r>
            <a:r>
              <a:rPr lang="cs-CZ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 </a:t>
            </a:r>
            <a:r>
              <a:rPr lang="cs-CZ" dirty="0" smtClean="0"/>
              <a:t>model</a:t>
            </a:r>
          </a:p>
          <a:p>
            <a:r>
              <a:rPr lang="cs-CZ" dirty="0" smtClean="0"/>
              <a:t>Modelujeme </a:t>
            </a:r>
            <a:r>
              <a:rPr lang="cs-CZ" dirty="0"/>
              <a:t>tři hlavní změny </a:t>
            </a:r>
            <a:r>
              <a:rPr lang="cs-CZ" dirty="0" smtClean="0"/>
              <a:t>vodivosti</a:t>
            </a:r>
          </a:p>
          <a:p>
            <a:pPr lvl="1"/>
            <a:r>
              <a:rPr lang="cs-CZ" dirty="0" smtClean="0"/>
              <a:t>Elektroda – pokožka hlavy</a:t>
            </a:r>
          </a:p>
          <a:p>
            <a:pPr lvl="1"/>
            <a:r>
              <a:rPr lang="cs-CZ" dirty="0" smtClean="0"/>
              <a:t>Pokožka hlavy – lebka</a:t>
            </a:r>
          </a:p>
          <a:p>
            <a:pPr lvl="1"/>
            <a:r>
              <a:rPr lang="cs-CZ" dirty="0" smtClean="0"/>
              <a:t>Lebka – mozek</a:t>
            </a:r>
          </a:p>
          <a:p>
            <a:pPr lvl="1"/>
            <a:r>
              <a:rPr lang="cs-CZ" dirty="0" smtClean="0"/>
              <a:t>Vodivostní změna bílé a šedé hmoty mozkové je důležitá pouze pro některé algoritmy</a:t>
            </a:r>
            <a:endParaRPr lang="cs-CZ" dirty="0"/>
          </a:p>
        </p:txBody>
      </p:sp>
      <p:pic>
        <p:nvPicPr>
          <p:cNvPr id="4" name="Obráze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4305" y="1095318"/>
            <a:ext cx="1974065" cy="2211586"/>
          </a:xfrm>
          <a:prstGeom prst="rect">
            <a:avLst/>
          </a:prstGeom>
        </p:spPr>
      </p:pic>
      <p:pic>
        <p:nvPicPr>
          <p:cNvPr id="5" name="Obrázek 4"/>
          <p:cNvPicPr/>
          <p:nvPr/>
        </p:nvPicPr>
        <p:blipFill>
          <a:blip r:embed="rId3"/>
          <a:stretch>
            <a:fillRect/>
          </a:stretch>
        </p:blipFill>
        <p:spPr>
          <a:xfrm>
            <a:off x="9407610" y="3971183"/>
            <a:ext cx="2244836" cy="2206861"/>
          </a:xfrm>
          <a:prstGeom prst="rect">
            <a:avLst/>
          </a:prstGeom>
        </p:spPr>
      </p:pic>
      <p:pic>
        <p:nvPicPr>
          <p:cNvPr id="6" name="Obrázek 5"/>
          <p:cNvPicPr/>
          <p:nvPr/>
        </p:nvPicPr>
        <p:blipFill>
          <a:blip r:embed="rId4"/>
          <a:stretch>
            <a:fillRect/>
          </a:stretch>
        </p:blipFill>
        <p:spPr>
          <a:xfrm>
            <a:off x="7533316" y="3971183"/>
            <a:ext cx="1874294" cy="2206861"/>
          </a:xfrm>
          <a:prstGeom prst="rect">
            <a:avLst/>
          </a:prstGeom>
        </p:spPr>
      </p:pic>
      <p:cxnSp>
        <p:nvCxnSpPr>
          <p:cNvPr id="7" name="Přímá spojnice se šipkou 6"/>
          <p:cNvCxnSpPr/>
          <p:nvPr/>
        </p:nvCxnSpPr>
        <p:spPr>
          <a:xfrm flipH="1">
            <a:off x="9591336" y="3393674"/>
            <a:ext cx="1" cy="49073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7758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Inverzní úloha</a:t>
            </a:r>
            <a:endParaRPr lang="cs-CZ" dirty="0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 smtClean="0"/>
              <a:t>Hledáme takové </a:t>
            </a:r>
            <a:r>
              <a:rPr lang="cs-CZ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intrakraniální zdroje</a:t>
            </a:r>
            <a:r>
              <a:rPr lang="cs-CZ" dirty="0" smtClean="0"/>
              <a:t>, které nejlépe </a:t>
            </a:r>
            <a:r>
              <a:rPr lang="cs-CZ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odpovídají naměřeným datům</a:t>
            </a:r>
          </a:p>
          <a:p>
            <a:r>
              <a:rPr lang="cs-CZ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Přeurčené metody</a:t>
            </a:r>
          </a:p>
          <a:p>
            <a:pPr lvl="1"/>
            <a:r>
              <a:rPr lang="cs-CZ" dirty="0" smtClean="0"/>
              <a:t>Vysvětlují pozorovanou aktivitu pomocí málo proudových dipólů</a:t>
            </a:r>
          </a:p>
          <a:p>
            <a:pPr lvl="2"/>
            <a:r>
              <a:rPr lang="cs-CZ" dirty="0" smtClean="0"/>
              <a:t>Hledáme pozici, natočení a amplitudu dipólů</a:t>
            </a:r>
          </a:p>
          <a:p>
            <a:pPr lvl="2"/>
            <a:r>
              <a:rPr lang="cs-CZ" dirty="0" smtClean="0"/>
              <a:t>Jaký počet dipólů zvolit?</a:t>
            </a:r>
          </a:p>
          <a:p>
            <a:r>
              <a:rPr lang="cs-CZ" dirty="0" err="1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Nedourčené</a:t>
            </a:r>
            <a:r>
              <a:rPr lang="cs-CZ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 metody</a:t>
            </a:r>
          </a:p>
          <a:p>
            <a:pPr lvl="1"/>
            <a:r>
              <a:rPr lang="cs-CZ" dirty="0" smtClean="0"/>
              <a:t>Rekonstruují aktivitu v každém bodě modelu</a:t>
            </a:r>
          </a:p>
          <a:p>
            <a:pPr lvl="2"/>
            <a:r>
              <a:rPr lang="cs-CZ" dirty="0" smtClean="0"/>
              <a:t>Hledají natočení a amplitudu tisíců dipólů rozmístěných v modelu mozku</a:t>
            </a:r>
          </a:p>
          <a:p>
            <a:pPr lvl="2"/>
            <a:r>
              <a:rPr lang="cs-CZ" dirty="0" smtClean="0"/>
              <a:t>Naměřená data se nechají přesně namodelovat nekonečným množstvím konfigurací dipólů → </a:t>
            </a:r>
            <a:r>
              <a:rPr lang="cs-CZ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Zavádíme omezení na možná řešení</a:t>
            </a:r>
            <a:endParaRPr lang="cs-CZ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2155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Omezení </a:t>
            </a:r>
            <a:r>
              <a:rPr lang="cs-CZ" dirty="0" err="1" smtClean="0"/>
              <a:t>nedourčených</a:t>
            </a:r>
            <a:r>
              <a:rPr lang="cs-CZ" dirty="0" smtClean="0"/>
              <a:t> metod</a:t>
            </a:r>
            <a:endParaRPr lang="cs-CZ" dirty="0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1104293" y="1680519"/>
            <a:ext cx="8946541" cy="4959178"/>
          </a:xfrm>
        </p:spPr>
        <p:txBody>
          <a:bodyPr/>
          <a:lstStyle/>
          <a:p>
            <a:r>
              <a:rPr lang="cs-CZ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Minimum </a:t>
            </a:r>
            <a:r>
              <a:rPr lang="cs-CZ" dirty="0" err="1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norm</a:t>
            </a:r>
            <a:r>
              <a:rPr lang="cs-CZ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 (MN)</a:t>
            </a:r>
            <a:r>
              <a:rPr lang="cs-CZ" dirty="0" smtClean="0"/>
              <a:t> – nejlepší rozdělení proudových dipólů je takové, které nejnižší Euklidovskou normu (nejmenší amplitudu)</a:t>
            </a:r>
          </a:p>
          <a:p>
            <a:r>
              <a:rPr lang="cs-CZ" dirty="0" err="1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Weighted</a:t>
            </a:r>
            <a:r>
              <a:rPr lang="cs-CZ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 minimum </a:t>
            </a:r>
            <a:r>
              <a:rPr lang="cs-CZ" dirty="0" err="1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norm</a:t>
            </a:r>
            <a:r>
              <a:rPr lang="cs-CZ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 (WMN) </a:t>
            </a:r>
            <a:r>
              <a:rPr lang="cs-CZ" dirty="0" smtClean="0"/>
              <a:t>– přiřazuje povrchovým dipólům nižší váhu, existuje mnoho strategií jak takové váhy.</a:t>
            </a:r>
          </a:p>
          <a:p>
            <a:r>
              <a:rPr lang="cs-CZ" dirty="0" err="1">
                <a:solidFill>
                  <a:schemeClr val="accent3">
                    <a:lumMod val="60000"/>
                    <a:lumOff val="40000"/>
                  </a:schemeClr>
                </a:solidFill>
              </a:rPr>
              <a:t>Laplacian</a:t>
            </a:r>
            <a:r>
              <a:rPr lang="cs-CZ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</a:t>
            </a:r>
            <a:r>
              <a:rPr lang="cs-CZ" dirty="0" err="1">
                <a:solidFill>
                  <a:schemeClr val="accent3">
                    <a:lumMod val="60000"/>
                    <a:lumOff val="40000"/>
                  </a:schemeClr>
                </a:solidFill>
              </a:rPr>
              <a:t>weighted</a:t>
            </a:r>
            <a:r>
              <a:rPr lang="cs-CZ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minimum </a:t>
            </a:r>
            <a:r>
              <a:rPr lang="cs-CZ" dirty="0" err="1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norm</a:t>
            </a:r>
            <a:r>
              <a:rPr lang="cs-CZ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 (LORETA)</a:t>
            </a:r>
            <a:r>
              <a:rPr lang="cs-CZ" dirty="0" smtClean="0"/>
              <a:t> - </a:t>
            </a:r>
            <a:r>
              <a:rPr lang="cs-CZ" dirty="0"/>
              <a:t>vybírá řešení s hladkým prostorovým rozložením, čehož dosahuje minimalizací </a:t>
            </a:r>
            <a:r>
              <a:rPr lang="cs-CZ" dirty="0" err="1"/>
              <a:t>Laplaciánu</a:t>
            </a:r>
            <a:r>
              <a:rPr lang="cs-CZ" dirty="0"/>
              <a:t> vážených řešení</a:t>
            </a:r>
            <a:r>
              <a:rPr lang="cs-CZ" dirty="0" smtClean="0"/>
              <a:t>.</a:t>
            </a:r>
          </a:p>
          <a:p>
            <a:r>
              <a:rPr lang="cs-CZ" dirty="0" err="1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Beamformer</a:t>
            </a:r>
            <a:r>
              <a:rPr lang="cs-CZ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 </a:t>
            </a:r>
            <a:r>
              <a:rPr lang="cs-CZ" dirty="0" smtClean="0"/>
              <a:t>– filtruje EEG signál takovým způsobem, že zachovává signál pouze ze zdroje aktuálního zájmu, odhaduje tak aktivitu jednotlivých </a:t>
            </a:r>
            <a:r>
              <a:rPr lang="cs-CZ" dirty="0" err="1" smtClean="0"/>
              <a:t>voxelů</a:t>
            </a:r>
            <a:endParaRPr lang="cs-CZ" dirty="0" smtClean="0"/>
          </a:p>
          <a:p>
            <a:endParaRPr lang="cs-CZ" dirty="0" smtClean="0"/>
          </a:p>
          <a:p>
            <a:r>
              <a:rPr lang="cs-CZ" dirty="0" smtClean="0"/>
              <a:t>Takovýchto algoritmů existuje nepočet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981181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Porovnání metod inverze - Scénář 1</a:t>
            </a:r>
            <a:endParaRPr lang="cs-CZ" dirty="0"/>
          </a:p>
        </p:txBody>
      </p:sp>
      <p:pic>
        <p:nvPicPr>
          <p:cNvPr id="11" name="Zástupný symbol pro obsah 10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4740" y="2009775"/>
            <a:ext cx="6482557" cy="3881438"/>
          </a:xfrm>
        </p:spPr>
      </p:pic>
    </p:spTree>
    <p:extLst>
      <p:ext uri="{BB962C8B-B14F-4D97-AF65-F5344CB8AC3E}">
        <p14:creationId xmlns:p14="http://schemas.microsoft.com/office/powerpoint/2010/main" val="3496756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Porovnání metod inverze - Scénář 2</a:t>
            </a:r>
            <a:endParaRPr lang="cs-CZ" dirty="0"/>
          </a:p>
        </p:txBody>
      </p:sp>
      <p:pic>
        <p:nvPicPr>
          <p:cNvPr id="4" name="Zástupný symbol pro obsah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2210" y="2009775"/>
            <a:ext cx="6487618" cy="3881438"/>
          </a:xfrm>
        </p:spPr>
      </p:pic>
    </p:spTree>
    <p:extLst>
      <p:ext uri="{BB962C8B-B14F-4D97-AF65-F5344CB8AC3E}">
        <p14:creationId xmlns:p14="http://schemas.microsoft.com/office/powerpoint/2010/main" val="667485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Porovnání metod inverze - Scénář 3</a:t>
            </a:r>
            <a:endParaRPr lang="cs-CZ" dirty="0"/>
          </a:p>
        </p:txBody>
      </p:sp>
      <p:pic>
        <p:nvPicPr>
          <p:cNvPr id="4" name="Zástupný symbol pro obsah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6433" y="2009775"/>
            <a:ext cx="6479171" cy="3881438"/>
          </a:xfrm>
        </p:spPr>
      </p:pic>
    </p:spTree>
    <p:extLst>
      <p:ext uri="{BB962C8B-B14F-4D97-AF65-F5344CB8AC3E}">
        <p14:creationId xmlns:p14="http://schemas.microsoft.com/office/powerpoint/2010/main" val="3931816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Porovnání metod inverze - Scénář 4</a:t>
            </a:r>
            <a:endParaRPr lang="cs-CZ" dirty="0"/>
          </a:p>
        </p:txBody>
      </p:sp>
      <p:pic>
        <p:nvPicPr>
          <p:cNvPr id="4" name="Zástupný symbol pro obsah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3219" y="2009775"/>
            <a:ext cx="6445600" cy="3881438"/>
          </a:xfrm>
        </p:spPr>
      </p:pic>
    </p:spTree>
    <p:extLst>
      <p:ext uri="{BB962C8B-B14F-4D97-AF65-F5344CB8AC3E}">
        <p14:creationId xmlns:p14="http://schemas.microsoft.com/office/powerpoint/2010/main" val="1899722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Porovnání metod inverze - Scénář 5</a:t>
            </a:r>
            <a:endParaRPr lang="cs-CZ" dirty="0"/>
          </a:p>
        </p:txBody>
      </p:sp>
      <p:pic>
        <p:nvPicPr>
          <p:cNvPr id="4" name="Zástupný symbol pro obsah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9807" y="2009775"/>
            <a:ext cx="6472423" cy="3881438"/>
          </a:xfrm>
        </p:spPr>
      </p:pic>
    </p:spTree>
    <p:extLst>
      <p:ext uri="{BB962C8B-B14F-4D97-AF65-F5344CB8AC3E}">
        <p14:creationId xmlns:p14="http://schemas.microsoft.com/office/powerpoint/2010/main" val="3541277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SEP</a:t>
            </a:r>
            <a:r>
              <a:rPr lang="cs-CZ" dirty="0" smtClean="0"/>
              <a:t>y pacienta P99</a:t>
            </a:r>
            <a:endParaRPr lang="en-US" dirty="0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677334" y="1270000"/>
            <a:ext cx="8596668" cy="3880773"/>
          </a:xfrm>
        </p:spPr>
        <p:txBody>
          <a:bodyPr/>
          <a:lstStyle/>
          <a:p>
            <a:r>
              <a:rPr lang="cs-CZ" dirty="0" smtClean="0"/>
              <a:t>Při stimulaci pravé ruky byl vyvolán záchvat</a:t>
            </a:r>
          </a:p>
          <a:p>
            <a:r>
              <a:rPr lang="cs-CZ" dirty="0" smtClean="0"/>
              <a:t>Hlavní zdroj aktivity v </a:t>
            </a:r>
            <a:r>
              <a:rPr lang="cs-CZ" dirty="0" err="1" smtClean="0"/>
              <a:t>gyrus</a:t>
            </a:r>
            <a:r>
              <a:rPr lang="cs-CZ" dirty="0" smtClean="0"/>
              <a:t> </a:t>
            </a:r>
            <a:r>
              <a:rPr lang="cs-CZ" dirty="0" err="1" smtClean="0"/>
              <a:t>postcentralis</a:t>
            </a:r>
            <a:endParaRPr lang="cs-CZ" dirty="0" smtClean="0"/>
          </a:p>
          <a:p>
            <a:r>
              <a:rPr lang="cs-CZ" dirty="0" smtClean="0"/>
              <a:t>Dlouhodobá aktivita v okcipitální a frontální oblasti</a:t>
            </a:r>
            <a:endParaRPr lang="en-US" dirty="0"/>
          </a:p>
        </p:txBody>
      </p:sp>
      <p:pic>
        <p:nvPicPr>
          <p:cNvPr id="5" name="Obrázek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9553" y="3007565"/>
            <a:ext cx="3213640" cy="2872368"/>
          </a:xfrm>
          <a:prstGeom prst="rect">
            <a:avLst/>
          </a:prstGeom>
        </p:spPr>
      </p:pic>
      <p:pic>
        <p:nvPicPr>
          <p:cNvPr id="6" name="Obrázek 5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9899" y="3006528"/>
            <a:ext cx="3214800" cy="2873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778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Postup zpracování inverzní úlohy</a:t>
            </a:r>
            <a:endParaRPr lang="cs-CZ" dirty="0"/>
          </a:p>
        </p:txBody>
      </p:sp>
      <p:grpSp>
        <p:nvGrpSpPr>
          <p:cNvPr id="65" name="Skupina 64"/>
          <p:cNvGrpSpPr/>
          <p:nvPr/>
        </p:nvGrpSpPr>
        <p:grpSpPr>
          <a:xfrm>
            <a:off x="559854" y="2676698"/>
            <a:ext cx="1605080" cy="2421064"/>
            <a:chOff x="226479" y="2676698"/>
            <a:chExt cx="1605080" cy="2421064"/>
          </a:xfrm>
        </p:grpSpPr>
        <p:sp>
          <p:nvSpPr>
            <p:cNvPr id="4" name="Zaoblený obdélník 3"/>
            <p:cNvSpPr/>
            <p:nvPr/>
          </p:nvSpPr>
          <p:spPr>
            <a:xfrm>
              <a:off x="226479" y="2676698"/>
              <a:ext cx="1605080" cy="2421064"/>
            </a:xfrm>
            <a:prstGeom prst="round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cs-CZ" dirty="0" smtClean="0"/>
                <a:t>Pacient nemocnice Motol</a:t>
              </a:r>
              <a:endParaRPr lang="cs-CZ" dirty="0"/>
            </a:p>
          </p:txBody>
        </p:sp>
        <p:sp>
          <p:nvSpPr>
            <p:cNvPr id="5" name="Veselý obličej 4"/>
            <p:cNvSpPr/>
            <p:nvPr/>
          </p:nvSpPr>
          <p:spPr>
            <a:xfrm>
              <a:off x="571819" y="3887230"/>
              <a:ext cx="914400" cy="914400"/>
            </a:xfrm>
            <a:prstGeom prst="smileyFac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</p:grpSp>
      <p:sp>
        <p:nvSpPr>
          <p:cNvPr id="6" name="Zaoblený obdélník 5"/>
          <p:cNvSpPr/>
          <p:nvPr/>
        </p:nvSpPr>
        <p:spPr>
          <a:xfrm>
            <a:off x="2475941" y="1599171"/>
            <a:ext cx="2191823" cy="1853513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cs-CZ" dirty="0" smtClean="0"/>
              <a:t>M/EEG signál</a:t>
            </a:r>
            <a:endParaRPr lang="cs-CZ" dirty="0"/>
          </a:p>
        </p:txBody>
      </p:sp>
      <p:pic>
        <p:nvPicPr>
          <p:cNvPr id="7" name="Obrázek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454" y="2036606"/>
            <a:ext cx="1200796" cy="1366652"/>
          </a:xfrm>
          <a:prstGeom prst="rect">
            <a:avLst/>
          </a:prstGeom>
        </p:spPr>
      </p:pic>
      <p:sp>
        <p:nvSpPr>
          <p:cNvPr id="8" name="Zaoblený obdélník 7"/>
          <p:cNvSpPr/>
          <p:nvPr/>
        </p:nvSpPr>
        <p:spPr>
          <a:xfrm>
            <a:off x="2475941" y="3539182"/>
            <a:ext cx="2191823" cy="696097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cs-CZ" dirty="0" smtClean="0"/>
              <a:t>Pozice elektrod</a:t>
            </a:r>
            <a:endParaRPr lang="cs-CZ" dirty="0"/>
          </a:p>
        </p:txBody>
      </p:sp>
      <p:sp>
        <p:nvSpPr>
          <p:cNvPr id="9" name="Zaoblený obdélník 8"/>
          <p:cNvSpPr/>
          <p:nvPr/>
        </p:nvSpPr>
        <p:spPr>
          <a:xfrm>
            <a:off x="2475941" y="4321777"/>
            <a:ext cx="2191823" cy="1853513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cs-CZ" dirty="0" smtClean="0"/>
              <a:t>MRI mozku</a:t>
            </a:r>
            <a:endParaRPr lang="cs-CZ" dirty="0"/>
          </a:p>
        </p:txBody>
      </p:sp>
      <p:pic>
        <p:nvPicPr>
          <p:cNvPr id="10" name="Obrázek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7286" y="4729464"/>
            <a:ext cx="2029131" cy="1241145"/>
          </a:xfrm>
          <a:prstGeom prst="rect">
            <a:avLst/>
          </a:prstGeom>
        </p:spPr>
      </p:pic>
      <p:sp>
        <p:nvSpPr>
          <p:cNvPr id="11" name="Zaoblený obdélník 10"/>
          <p:cNvSpPr/>
          <p:nvPr/>
        </p:nvSpPr>
        <p:spPr>
          <a:xfrm>
            <a:off x="5167475" y="2000378"/>
            <a:ext cx="1804825" cy="1051097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cs-CZ" dirty="0" smtClean="0"/>
              <a:t>Detekce komplexů hrot-vlna</a:t>
            </a:r>
            <a:endParaRPr lang="cs-CZ" dirty="0"/>
          </a:p>
        </p:txBody>
      </p:sp>
      <p:sp>
        <p:nvSpPr>
          <p:cNvPr id="14" name="Zaoblený obdélník 13"/>
          <p:cNvSpPr/>
          <p:nvPr/>
        </p:nvSpPr>
        <p:spPr>
          <a:xfrm>
            <a:off x="5167476" y="3539182"/>
            <a:ext cx="1738150" cy="696097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cs-CZ" dirty="0" err="1" smtClean="0"/>
              <a:t>Koregistrace</a:t>
            </a:r>
            <a:endParaRPr lang="cs-CZ" dirty="0"/>
          </a:p>
        </p:txBody>
      </p:sp>
      <p:sp>
        <p:nvSpPr>
          <p:cNvPr id="15" name="Zaoblený obdélník 14"/>
          <p:cNvSpPr/>
          <p:nvPr/>
        </p:nvSpPr>
        <p:spPr>
          <a:xfrm>
            <a:off x="5167475" y="4900484"/>
            <a:ext cx="1738152" cy="696097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cs-CZ" dirty="0" smtClean="0"/>
              <a:t>Model hlavy</a:t>
            </a:r>
            <a:endParaRPr lang="cs-CZ" dirty="0"/>
          </a:p>
        </p:txBody>
      </p:sp>
      <p:sp>
        <p:nvSpPr>
          <p:cNvPr id="17" name="Zaoblený obdélník 16"/>
          <p:cNvSpPr/>
          <p:nvPr/>
        </p:nvSpPr>
        <p:spPr>
          <a:xfrm>
            <a:off x="7472011" y="2177877"/>
            <a:ext cx="1738150" cy="696097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cs-CZ" dirty="0" smtClean="0"/>
              <a:t>Průměrování</a:t>
            </a:r>
            <a:endParaRPr lang="cs-CZ" dirty="0"/>
          </a:p>
        </p:txBody>
      </p:sp>
      <p:sp>
        <p:nvSpPr>
          <p:cNvPr id="18" name="Zaoblený obdélník 17"/>
          <p:cNvSpPr/>
          <p:nvPr/>
        </p:nvSpPr>
        <p:spPr>
          <a:xfrm>
            <a:off x="7472011" y="4247636"/>
            <a:ext cx="1738152" cy="696097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cs-CZ" dirty="0" err="1" smtClean="0"/>
              <a:t>Dopředný</a:t>
            </a:r>
            <a:r>
              <a:rPr lang="cs-CZ" dirty="0" smtClean="0"/>
              <a:t> model</a:t>
            </a:r>
            <a:endParaRPr lang="cs-CZ" dirty="0"/>
          </a:p>
        </p:txBody>
      </p:sp>
      <p:sp>
        <p:nvSpPr>
          <p:cNvPr id="19" name="Zaoblený obdélník 18"/>
          <p:cNvSpPr/>
          <p:nvPr/>
        </p:nvSpPr>
        <p:spPr>
          <a:xfrm>
            <a:off x="9709873" y="3012860"/>
            <a:ext cx="1804825" cy="1051097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cs-CZ" dirty="0" smtClean="0"/>
              <a:t>Simulace M/EEG aktivity</a:t>
            </a:r>
            <a:endParaRPr lang="cs-CZ" dirty="0"/>
          </a:p>
        </p:txBody>
      </p:sp>
      <p:sp>
        <p:nvSpPr>
          <p:cNvPr id="20" name="Zaoblený obdélník 19"/>
          <p:cNvSpPr/>
          <p:nvPr/>
        </p:nvSpPr>
        <p:spPr>
          <a:xfrm>
            <a:off x="9709873" y="4943733"/>
            <a:ext cx="1804825" cy="1051097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cs-CZ" dirty="0" smtClean="0"/>
              <a:t>Pozice zdrojů aktivity</a:t>
            </a:r>
            <a:endParaRPr lang="cs-CZ" dirty="0"/>
          </a:p>
        </p:txBody>
      </p:sp>
      <p:cxnSp>
        <p:nvCxnSpPr>
          <p:cNvPr id="22" name="Přímá spojnice se šipkou 21"/>
          <p:cNvCxnSpPr>
            <a:stCxn id="4" idx="3"/>
            <a:endCxn id="6" idx="1"/>
          </p:cNvCxnSpPr>
          <p:nvPr/>
        </p:nvCxnSpPr>
        <p:spPr>
          <a:xfrm flipV="1">
            <a:off x="2164934" y="2525928"/>
            <a:ext cx="311007" cy="136130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3" name="Přímá spojnice se šipkou 22"/>
          <p:cNvCxnSpPr>
            <a:stCxn id="4" idx="3"/>
            <a:endCxn id="8" idx="1"/>
          </p:cNvCxnSpPr>
          <p:nvPr/>
        </p:nvCxnSpPr>
        <p:spPr>
          <a:xfrm>
            <a:off x="2164934" y="3887230"/>
            <a:ext cx="311007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4" name="Přímá spojnice se šipkou 23"/>
          <p:cNvCxnSpPr>
            <a:stCxn id="4" idx="3"/>
            <a:endCxn id="9" idx="1"/>
          </p:cNvCxnSpPr>
          <p:nvPr/>
        </p:nvCxnSpPr>
        <p:spPr>
          <a:xfrm>
            <a:off x="2164934" y="3887230"/>
            <a:ext cx="311007" cy="136130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5" name="Přímá spojnice se šipkou 24"/>
          <p:cNvCxnSpPr>
            <a:stCxn id="6" idx="3"/>
            <a:endCxn id="11" idx="1"/>
          </p:cNvCxnSpPr>
          <p:nvPr/>
        </p:nvCxnSpPr>
        <p:spPr>
          <a:xfrm flipV="1">
            <a:off x="4667764" y="2525927"/>
            <a:ext cx="499711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6" name="Přímá spojnice se šipkou 25"/>
          <p:cNvCxnSpPr>
            <a:stCxn id="8" idx="3"/>
            <a:endCxn id="14" idx="1"/>
          </p:cNvCxnSpPr>
          <p:nvPr/>
        </p:nvCxnSpPr>
        <p:spPr>
          <a:xfrm>
            <a:off x="4667764" y="3887231"/>
            <a:ext cx="49971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5" name="Přímá spojnice se šipkou 34"/>
          <p:cNvCxnSpPr>
            <a:stCxn id="9" idx="3"/>
            <a:endCxn id="15" idx="1"/>
          </p:cNvCxnSpPr>
          <p:nvPr/>
        </p:nvCxnSpPr>
        <p:spPr>
          <a:xfrm flipV="1">
            <a:off x="4667764" y="5248533"/>
            <a:ext cx="499711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8" name="Přímá spojnice se šipkou 37"/>
          <p:cNvCxnSpPr>
            <a:stCxn id="15" idx="0"/>
            <a:endCxn id="14" idx="2"/>
          </p:cNvCxnSpPr>
          <p:nvPr/>
        </p:nvCxnSpPr>
        <p:spPr>
          <a:xfrm flipV="1">
            <a:off x="6036551" y="4235279"/>
            <a:ext cx="0" cy="66520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1" name="Přímá spojnice se šipkou 40"/>
          <p:cNvCxnSpPr>
            <a:stCxn id="14" idx="3"/>
            <a:endCxn id="18" idx="1"/>
          </p:cNvCxnSpPr>
          <p:nvPr/>
        </p:nvCxnSpPr>
        <p:spPr>
          <a:xfrm>
            <a:off x="6905626" y="3887231"/>
            <a:ext cx="566385" cy="70845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4" name="Přímá spojnice se šipkou 43"/>
          <p:cNvCxnSpPr>
            <a:stCxn id="15" idx="3"/>
            <a:endCxn id="18" idx="1"/>
          </p:cNvCxnSpPr>
          <p:nvPr/>
        </p:nvCxnSpPr>
        <p:spPr>
          <a:xfrm flipV="1">
            <a:off x="6905627" y="4595685"/>
            <a:ext cx="566384" cy="65284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7" name="Přímá spojnice se šipkou 46"/>
          <p:cNvCxnSpPr>
            <a:stCxn id="11" idx="3"/>
            <a:endCxn id="17" idx="1"/>
          </p:cNvCxnSpPr>
          <p:nvPr/>
        </p:nvCxnSpPr>
        <p:spPr>
          <a:xfrm flipV="1">
            <a:off x="6972300" y="2525926"/>
            <a:ext cx="499711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50" name="Přímá spojnice se šipkou 49"/>
          <p:cNvCxnSpPr>
            <a:stCxn id="17" idx="3"/>
            <a:endCxn id="19" idx="1"/>
          </p:cNvCxnSpPr>
          <p:nvPr/>
        </p:nvCxnSpPr>
        <p:spPr>
          <a:xfrm>
            <a:off x="9210161" y="2525926"/>
            <a:ext cx="499712" cy="101248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53" name="Přímá spojnice se šipkou 52"/>
          <p:cNvCxnSpPr>
            <a:stCxn id="18" idx="3"/>
            <a:endCxn id="19" idx="1"/>
          </p:cNvCxnSpPr>
          <p:nvPr/>
        </p:nvCxnSpPr>
        <p:spPr>
          <a:xfrm flipV="1">
            <a:off x="9210163" y="3538409"/>
            <a:ext cx="499710" cy="105727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56" name="Přímá spojnice se šipkou 55"/>
          <p:cNvCxnSpPr>
            <a:stCxn id="19" idx="2"/>
            <a:endCxn id="20" idx="0"/>
          </p:cNvCxnSpPr>
          <p:nvPr/>
        </p:nvCxnSpPr>
        <p:spPr>
          <a:xfrm>
            <a:off x="10612286" y="4063957"/>
            <a:ext cx="0" cy="87977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1" name="Zaoblený obdélníkový bublinový popisek 60"/>
          <p:cNvSpPr/>
          <p:nvPr/>
        </p:nvSpPr>
        <p:spPr>
          <a:xfrm>
            <a:off x="4729374" y="1719274"/>
            <a:ext cx="3611712" cy="1610471"/>
          </a:xfrm>
          <a:prstGeom prst="wedgeRoundRectCallout">
            <a:avLst>
              <a:gd name="adj1" fmla="val -54897"/>
              <a:gd name="adj2" fmla="val -2063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dirty="0" smtClean="0"/>
              <a:t>2 hodiny monitorování pacienta v leže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cs-CZ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dirty="0" err="1" smtClean="0"/>
              <a:t>Somatosenzorické</a:t>
            </a:r>
            <a:r>
              <a:rPr lang="cs-CZ" dirty="0" smtClean="0"/>
              <a:t> evokované potenciály (SEP)</a:t>
            </a:r>
          </a:p>
        </p:txBody>
      </p:sp>
      <p:sp>
        <p:nvSpPr>
          <p:cNvPr id="66" name="Zaoblený obdélníkový bublinový popisek 65"/>
          <p:cNvSpPr/>
          <p:nvPr/>
        </p:nvSpPr>
        <p:spPr>
          <a:xfrm>
            <a:off x="5090245" y="1144329"/>
            <a:ext cx="3611712" cy="751529"/>
          </a:xfrm>
          <a:prstGeom prst="wedgeRoundRectCallout">
            <a:avLst>
              <a:gd name="adj1" fmla="val -20876"/>
              <a:gd name="adj2" fmla="val 6935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dirty="0" smtClean="0"/>
              <a:t>Jednokanálový detektor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dirty="0" smtClean="0"/>
              <a:t>Roztřídění pomocí PCA</a:t>
            </a:r>
          </a:p>
        </p:txBody>
      </p:sp>
      <p:sp>
        <p:nvSpPr>
          <p:cNvPr id="69" name="Zaoblený obdélníkový bublinový popisek 68"/>
          <p:cNvSpPr/>
          <p:nvPr/>
        </p:nvSpPr>
        <p:spPr>
          <a:xfrm>
            <a:off x="5042343" y="5701101"/>
            <a:ext cx="3611712" cy="768430"/>
          </a:xfrm>
          <a:prstGeom prst="wedgeRoundRectCallout">
            <a:avLst>
              <a:gd name="adj1" fmla="val -21667"/>
              <a:gd name="adj2" fmla="val -7018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dirty="0"/>
              <a:t>Geometrická transformace standardního MNI mozku</a:t>
            </a:r>
            <a:endParaRPr lang="cs-CZ" dirty="0" smtClean="0"/>
          </a:p>
        </p:txBody>
      </p:sp>
      <p:sp>
        <p:nvSpPr>
          <p:cNvPr id="71" name="Zaoblený obdélníkový bublinový popisek 70"/>
          <p:cNvSpPr/>
          <p:nvPr/>
        </p:nvSpPr>
        <p:spPr>
          <a:xfrm>
            <a:off x="5988540" y="2947084"/>
            <a:ext cx="3611712" cy="2150677"/>
          </a:xfrm>
          <a:prstGeom prst="wedgeRoundRectCallout">
            <a:avLst>
              <a:gd name="adj1" fmla="val 55076"/>
              <a:gd name="adj2" fmla="val -2181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cs-CZ" dirty="0" smtClean="0"/>
              <a:t>Simulace pomocí algoritmů inverzních úloh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dirty="0" smtClean="0"/>
              <a:t>IID – minimum </a:t>
            </a:r>
            <a:r>
              <a:rPr lang="cs-CZ" dirty="0" err="1" smtClean="0"/>
              <a:t>norm</a:t>
            </a:r>
            <a:endParaRPr lang="cs-CZ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dirty="0" smtClean="0"/>
              <a:t>COH - LORETA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dirty="0" smtClean="0"/>
              <a:t>MSP – </a:t>
            </a:r>
            <a:r>
              <a:rPr lang="cs-CZ" dirty="0" err="1" smtClean="0"/>
              <a:t>Multiple</a:t>
            </a:r>
            <a:r>
              <a:rPr lang="cs-CZ" dirty="0" smtClean="0"/>
              <a:t> </a:t>
            </a:r>
            <a:r>
              <a:rPr lang="cs-CZ" dirty="0" err="1" smtClean="0"/>
              <a:t>sparse</a:t>
            </a:r>
            <a:r>
              <a:rPr lang="cs-CZ" dirty="0" smtClean="0"/>
              <a:t> </a:t>
            </a:r>
            <a:r>
              <a:rPr lang="cs-CZ" dirty="0" err="1" smtClean="0"/>
              <a:t>priors</a:t>
            </a:r>
            <a:endParaRPr lang="cs-CZ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dirty="0"/>
              <a:t>GS – </a:t>
            </a:r>
            <a:r>
              <a:rPr lang="cs-CZ" dirty="0" err="1"/>
              <a:t>Greedy</a:t>
            </a:r>
            <a:r>
              <a:rPr lang="cs-CZ" dirty="0"/>
              <a:t> </a:t>
            </a:r>
            <a:r>
              <a:rPr lang="cs-CZ" dirty="0" err="1" smtClean="0"/>
              <a:t>search</a:t>
            </a:r>
            <a:endParaRPr lang="cs-CZ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dirty="0" smtClean="0"/>
              <a:t>EBB - </a:t>
            </a:r>
            <a:r>
              <a:rPr lang="cs-CZ" dirty="0" err="1" smtClean="0"/>
              <a:t>Beamformer</a:t>
            </a:r>
            <a:endParaRPr lang="cs-CZ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cs-CZ" dirty="0" smtClean="0"/>
          </a:p>
        </p:txBody>
      </p:sp>
      <p:sp>
        <p:nvSpPr>
          <p:cNvPr id="72" name="Zaoblený obdélníkový bublinový popisek 71"/>
          <p:cNvSpPr/>
          <p:nvPr/>
        </p:nvSpPr>
        <p:spPr>
          <a:xfrm>
            <a:off x="6069887" y="5305903"/>
            <a:ext cx="3611712" cy="696870"/>
          </a:xfrm>
          <a:prstGeom prst="wedgeRoundRectCallout">
            <a:avLst>
              <a:gd name="adj1" fmla="val 52314"/>
              <a:gd name="adj2" fmla="val -2181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cs-CZ" dirty="0" smtClean="0"/>
              <a:t>Pro ověření správnosti výsledků lze využít virtuální elektrody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cs-CZ" dirty="0" smtClean="0"/>
          </a:p>
        </p:txBody>
      </p:sp>
    </p:spTree>
    <p:extLst>
      <p:ext uri="{BB962C8B-B14F-4D97-AF65-F5344CB8AC3E}">
        <p14:creationId xmlns:p14="http://schemas.microsoft.com/office/powerpoint/2010/main" val="635391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animBg="1"/>
      <p:bldP spid="61" grpId="1" animBg="1"/>
      <p:bldP spid="66" grpId="0" animBg="1"/>
      <p:bldP spid="66" grpId="1" animBg="1"/>
      <p:bldP spid="69" grpId="0" animBg="1"/>
      <p:bldP spid="69" grpId="1" animBg="1"/>
      <p:bldP spid="71" grpId="0" animBg="1"/>
      <p:bldP spid="71" grpId="1" animBg="1"/>
      <p:bldP spid="72" grpId="0" animBg="1"/>
      <p:bldP spid="72" grpId="1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SEP</a:t>
            </a:r>
            <a:r>
              <a:rPr lang="cs-CZ" dirty="0"/>
              <a:t>y pacienta </a:t>
            </a:r>
            <a:r>
              <a:rPr lang="cs-CZ" dirty="0" smtClean="0"/>
              <a:t>P109</a:t>
            </a:r>
            <a:endParaRPr lang="en-US" dirty="0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677334" y="1270000"/>
            <a:ext cx="8596668" cy="3880773"/>
          </a:xfrm>
        </p:spPr>
        <p:txBody>
          <a:bodyPr/>
          <a:lstStyle/>
          <a:p>
            <a:r>
              <a:rPr lang="cs-CZ" dirty="0"/>
              <a:t>Hlavní zdroj aktivity v </a:t>
            </a:r>
            <a:r>
              <a:rPr lang="cs-CZ" dirty="0" err="1"/>
              <a:t>gyrus</a:t>
            </a:r>
            <a:r>
              <a:rPr lang="cs-CZ" dirty="0"/>
              <a:t> </a:t>
            </a:r>
            <a:r>
              <a:rPr lang="cs-CZ" dirty="0" err="1"/>
              <a:t>postcentralis</a:t>
            </a:r>
            <a:endParaRPr lang="cs-CZ" dirty="0"/>
          </a:p>
          <a:p>
            <a:r>
              <a:rPr lang="cs-CZ" dirty="0" smtClean="0"/>
              <a:t>Slabší dlouhodobá </a:t>
            </a:r>
            <a:r>
              <a:rPr lang="cs-CZ" dirty="0"/>
              <a:t>aktivita v okcipitální a frontální oblasti</a:t>
            </a:r>
            <a:endParaRPr lang="en-US" dirty="0"/>
          </a:p>
          <a:p>
            <a:endParaRPr lang="en-US" dirty="0"/>
          </a:p>
        </p:txBody>
      </p:sp>
      <p:pic>
        <p:nvPicPr>
          <p:cNvPr id="4" name="Obrázek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5212" y="2193742"/>
            <a:ext cx="2530456" cy="2261735"/>
          </a:xfrm>
          <a:prstGeom prst="rect">
            <a:avLst/>
          </a:prstGeom>
        </p:spPr>
      </p:pic>
      <p:pic>
        <p:nvPicPr>
          <p:cNvPr id="5" name="Obrázek 4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3795" y="4379826"/>
            <a:ext cx="2530800" cy="2262043"/>
          </a:xfrm>
          <a:prstGeom prst="rect">
            <a:avLst/>
          </a:prstGeom>
        </p:spPr>
      </p:pic>
      <p:pic>
        <p:nvPicPr>
          <p:cNvPr id="6" name="Obrázek 5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5668" y="2193434"/>
            <a:ext cx="2530800" cy="2262043"/>
          </a:xfrm>
          <a:prstGeom prst="rect">
            <a:avLst/>
          </a:prstGeom>
        </p:spPr>
      </p:pic>
      <p:pic>
        <p:nvPicPr>
          <p:cNvPr id="7" name="Obrázek 6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5668" y="4379518"/>
            <a:ext cx="2530800" cy="2262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336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SEP</a:t>
            </a:r>
            <a:r>
              <a:rPr lang="cs-CZ" dirty="0"/>
              <a:t>y pacienta </a:t>
            </a:r>
            <a:r>
              <a:rPr lang="cs-CZ" dirty="0" smtClean="0"/>
              <a:t>P113</a:t>
            </a:r>
            <a:endParaRPr lang="en-US" dirty="0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677334" y="1270000"/>
            <a:ext cx="8596668" cy="3880773"/>
          </a:xfrm>
        </p:spPr>
        <p:txBody>
          <a:bodyPr/>
          <a:lstStyle/>
          <a:p>
            <a:r>
              <a:rPr lang="cs-CZ" dirty="0"/>
              <a:t>Hlavní zdroj aktivity v </a:t>
            </a:r>
            <a:r>
              <a:rPr lang="cs-CZ" dirty="0" err="1"/>
              <a:t>gyrus</a:t>
            </a:r>
            <a:r>
              <a:rPr lang="cs-CZ" dirty="0"/>
              <a:t> </a:t>
            </a:r>
            <a:r>
              <a:rPr lang="cs-CZ" dirty="0" err="1" smtClean="0"/>
              <a:t>postcentralis</a:t>
            </a:r>
            <a:endParaRPr lang="cs-CZ" dirty="0" smtClean="0"/>
          </a:p>
          <a:p>
            <a:r>
              <a:rPr lang="cs-CZ" dirty="0" smtClean="0"/>
              <a:t>U </a:t>
            </a:r>
            <a:r>
              <a:rPr lang="cs-CZ" dirty="0" err="1" smtClean="0"/>
              <a:t>SEPů</a:t>
            </a:r>
            <a:r>
              <a:rPr lang="cs-CZ" dirty="0" smtClean="0"/>
              <a:t> pravé ruky se objevuje ložisko v okcipitální oblasti a ve frontální části</a:t>
            </a:r>
            <a:endParaRPr lang="cs-CZ" dirty="0"/>
          </a:p>
          <a:p>
            <a:endParaRPr lang="en-US" dirty="0"/>
          </a:p>
        </p:txBody>
      </p:sp>
      <p:pic>
        <p:nvPicPr>
          <p:cNvPr id="4" name="Obrázek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789" y="2129905"/>
            <a:ext cx="2530800" cy="2262042"/>
          </a:xfrm>
          <a:prstGeom prst="rect">
            <a:avLst/>
          </a:prstGeom>
        </p:spPr>
      </p:pic>
      <p:pic>
        <p:nvPicPr>
          <p:cNvPr id="5" name="Obrázek 4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789" y="4391947"/>
            <a:ext cx="2530800" cy="2262042"/>
          </a:xfrm>
          <a:prstGeom prst="rect">
            <a:avLst/>
          </a:prstGeom>
        </p:spPr>
      </p:pic>
      <p:pic>
        <p:nvPicPr>
          <p:cNvPr id="6" name="Obrázek 5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2131" y="2129905"/>
            <a:ext cx="2530800" cy="2262042"/>
          </a:xfrm>
          <a:prstGeom prst="rect">
            <a:avLst/>
          </a:prstGeom>
        </p:spPr>
      </p:pic>
      <p:pic>
        <p:nvPicPr>
          <p:cNvPr id="7" name="Obrázek 6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2131" y="4391947"/>
            <a:ext cx="2530800" cy="2262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897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Epileptický pacient </a:t>
            </a:r>
            <a:r>
              <a:rPr lang="cs-CZ" dirty="0" smtClean="0"/>
              <a:t>P81 – 1. cluster</a:t>
            </a:r>
            <a:endParaRPr lang="en-US" dirty="0"/>
          </a:p>
        </p:txBody>
      </p:sp>
      <p:pic>
        <p:nvPicPr>
          <p:cNvPr id="4" name="Zástupný symbol pro obsah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192" y="1930400"/>
            <a:ext cx="4046951" cy="4387792"/>
          </a:xfrm>
        </p:spPr>
      </p:pic>
    </p:spTree>
    <p:extLst>
      <p:ext uri="{BB962C8B-B14F-4D97-AF65-F5344CB8AC3E}">
        <p14:creationId xmlns:p14="http://schemas.microsoft.com/office/powerpoint/2010/main" val="2586642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Epileptický pacient P81 – </a:t>
            </a:r>
            <a:r>
              <a:rPr lang="cs-CZ" dirty="0" smtClean="0"/>
              <a:t>2. </a:t>
            </a:r>
            <a:r>
              <a:rPr lang="cs-CZ" dirty="0"/>
              <a:t>cluster</a:t>
            </a:r>
            <a:endParaRPr lang="en-US" dirty="0"/>
          </a:p>
        </p:txBody>
      </p:sp>
      <p:pic>
        <p:nvPicPr>
          <p:cNvPr id="4" name="Zástupný symbol pro obsah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468" y="1930400"/>
            <a:ext cx="4046400" cy="4387195"/>
          </a:xfrm>
        </p:spPr>
      </p:pic>
    </p:spTree>
    <p:extLst>
      <p:ext uri="{BB962C8B-B14F-4D97-AF65-F5344CB8AC3E}">
        <p14:creationId xmlns:p14="http://schemas.microsoft.com/office/powerpoint/2010/main" val="4108431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Epileptický pacient P81 – </a:t>
            </a:r>
            <a:r>
              <a:rPr lang="cs-CZ" dirty="0" smtClean="0"/>
              <a:t>3. </a:t>
            </a:r>
            <a:r>
              <a:rPr lang="cs-CZ" dirty="0"/>
              <a:t>cluster</a:t>
            </a:r>
            <a:endParaRPr lang="en-US" dirty="0"/>
          </a:p>
        </p:txBody>
      </p:sp>
      <p:pic>
        <p:nvPicPr>
          <p:cNvPr id="4" name="Zástupný symbol pro obsah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468" y="1930400"/>
            <a:ext cx="4046400" cy="4387195"/>
          </a:xfrm>
        </p:spPr>
      </p:pic>
    </p:spTree>
    <p:extLst>
      <p:ext uri="{BB962C8B-B14F-4D97-AF65-F5344CB8AC3E}">
        <p14:creationId xmlns:p14="http://schemas.microsoft.com/office/powerpoint/2010/main" val="3078273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Nutnost správné interpretace výsledků</a:t>
            </a:r>
            <a:endParaRPr lang="cs-CZ" dirty="0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1104293" y="1152983"/>
            <a:ext cx="8946541" cy="4195481"/>
          </a:xfrm>
        </p:spPr>
        <p:txBody>
          <a:bodyPr/>
          <a:lstStyle/>
          <a:p>
            <a:r>
              <a:rPr lang="cs-CZ" dirty="0" smtClean="0"/>
              <a:t>Algoritmus </a:t>
            </a:r>
            <a:r>
              <a:rPr lang="cs-CZ" dirty="0"/>
              <a:t>LORETA, frekvenční </a:t>
            </a:r>
            <a:r>
              <a:rPr lang="cs-CZ" dirty="0" smtClean="0"/>
              <a:t>pásmo 0 </a:t>
            </a:r>
            <a:r>
              <a:rPr lang="cs-CZ" dirty="0"/>
              <a:t>až 128 Hz</a:t>
            </a:r>
          </a:p>
          <a:p>
            <a:endParaRPr lang="cs-CZ" dirty="0" smtClean="0"/>
          </a:p>
          <a:p>
            <a:endParaRPr lang="cs-CZ" dirty="0"/>
          </a:p>
        </p:txBody>
      </p:sp>
      <p:pic>
        <p:nvPicPr>
          <p:cNvPr id="4" name="Obrázek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76700" y="2553513"/>
            <a:ext cx="3695700" cy="3181350"/>
          </a:xfrm>
          <a:prstGeom prst="rect">
            <a:avLst/>
          </a:prstGeom>
        </p:spPr>
      </p:pic>
      <p:pic>
        <p:nvPicPr>
          <p:cNvPr id="5" name="Obrázek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2543284"/>
            <a:ext cx="2867025" cy="3176973"/>
          </a:xfrm>
          <a:prstGeom prst="rect">
            <a:avLst/>
          </a:prstGeom>
        </p:spPr>
      </p:pic>
      <p:pic>
        <p:nvPicPr>
          <p:cNvPr id="6" name="Obrázek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0575" y="2539720"/>
            <a:ext cx="2745060" cy="3180537"/>
          </a:xfrm>
          <a:prstGeom prst="rect">
            <a:avLst/>
          </a:prstGeom>
        </p:spPr>
      </p:pic>
      <p:cxnSp>
        <p:nvCxnSpPr>
          <p:cNvPr id="7" name="Přímá spojnice se šipkou 6"/>
          <p:cNvCxnSpPr/>
          <p:nvPr/>
        </p:nvCxnSpPr>
        <p:spPr>
          <a:xfrm flipH="1" flipV="1">
            <a:off x="2971899" y="4810125"/>
            <a:ext cx="1695014" cy="24079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" name="Přímá spojnice se šipkou 8"/>
          <p:cNvCxnSpPr>
            <a:endCxn id="6" idx="1"/>
          </p:cNvCxnSpPr>
          <p:nvPr/>
        </p:nvCxnSpPr>
        <p:spPr>
          <a:xfrm flipV="1">
            <a:off x="6153150" y="4129989"/>
            <a:ext cx="2257425" cy="41343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1931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Porovnání metod inverze</a:t>
            </a:r>
            <a:endParaRPr lang="en-US" dirty="0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677334" y="1930400"/>
            <a:ext cx="8596668" cy="3880773"/>
          </a:xfrm>
        </p:spPr>
        <p:txBody>
          <a:bodyPr/>
          <a:lstStyle/>
          <a:p>
            <a:r>
              <a:rPr lang="cs-CZ" dirty="0" smtClean="0"/>
              <a:t>Jednotlivé dostupné algoritmy byly porovnány pomocí pěti vygenerovaných datových souborů</a:t>
            </a:r>
          </a:p>
          <a:p>
            <a:endParaRPr lang="cs-CZ" dirty="0" smtClean="0"/>
          </a:p>
          <a:p>
            <a:r>
              <a:rPr lang="cs-CZ" dirty="0" smtClean="0"/>
              <a:t>Zdroj v levé hemisféře, SNR = 0 dB</a:t>
            </a:r>
          </a:p>
          <a:p>
            <a:r>
              <a:rPr lang="cs-CZ" dirty="0"/>
              <a:t>Zdroj v </a:t>
            </a:r>
            <a:r>
              <a:rPr lang="cs-CZ" dirty="0" smtClean="0"/>
              <a:t>pravé hemisféře</a:t>
            </a:r>
            <a:r>
              <a:rPr lang="cs-CZ" dirty="0"/>
              <a:t>, SNR = 0 dB</a:t>
            </a:r>
            <a:endParaRPr lang="en-US" dirty="0"/>
          </a:p>
          <a:p>
            <a:r>
              <a:rPr lang="cs-CZ" dirty="0" smtClean="0"/>
              <a:t>Kombinace předchozích zdrojů, SNR = 10 dB</a:t>
            </a:r>
          </a:p>
          <a:p>
            <a:r>
              <a:rPr lang="cs-CZ" dirty="0"/>
              <a:t>Kombinace </a:t>
            </a:r>
            <a:r>
              <a:rPr lang="cs-CZ" dirty="0" smtClean="0"/>
              <a:t>zdrojů</a:t>
            </a:r>
            <a:r>
              <a:rPr lang="cs-CZ" dirty="0"/>
              <a:t>, SNR = </a:t>
            </a:r>
            <a:r>
              <a:rPr lang="cs-CZ" dirty="0" smtClean="0"/>
              <a:t>0 dB</a:t>
            </a:r>
          </a:p>
          <a:p>
            <a:r>
              <a:rPr lang="cs-CZ" dirty="0"/>
              <a:t>Kombinace zdrojů, SNR = </a:t>
            </a:r>
            <a:r>
              <a:rPr lang="cs-CZ" dirty="0" smtClean="0"/>
              <a:t>-10 </a:t>
            </a:r>
            <a:r>
              <a:rPr lang="cs-CZ" dirty="0"/>
              <a:t>dB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0139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Porovnání metod inverze</a:t>
            </a:r>
            <a:endParaRPr lang="en-US" dirty="0"/>
          </a:p>
        </p:txBody>
      </p:sp>
      <p:sp>
        <p:nvSpPr>
          <p:cNvPr id="4" name="Zástupný symbol pro obsah 2"/>
          <p:cNvSpPr txBox="1">
            <a:spLocks/>
          </p:cNvSpPr>
          <p:nvPr/>
        </p:nvSpPr>
        <p:spPr>
          <a:xfrm>
            <a:off x="677334" y="1280160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" name="Zástupný symbol pro obsah 2"/>
          <p:cNvSpPr txBox="1">
            <a:spLocks/>
          </p:cNvSpPr>
          <p:nvPr/>
        </p:nvSpPr>
        <p:spPr>
          <a:xfrm>
            <a:off x="699266" y="2672064"/>
            <a:ext cx="8596668" cy="32305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dirty="0" err="1" smtClean="0"/>
              <a:t>Beamformer</a:t>
            </a:r>
            <a:r>
              <a:rPr lang="cs-CZ" dirty="0" smtClean="0"/>
              <a:t> lokalizuje nejpřesněji, je ale nejcitlivější na rušení a potlačuje zdroje pokud jsou korelované</a:t>
            </a:r>
            <a:endParaRPr lang="cs-CZ" dirty="0"/>
          </a:p>
          <a:p>
            <a:r>
              <a:rPr lang="cs-CZ" dirty="0"/>
              <a:t>IID a COH </a:t>
            </a:r>
            <a:r>
              <a:rPr lang="cs-CZ" dirty="0" smtClean="0"/>
              <a:t>promítají zdroje aktivity k povrchu mozku</a:t>
            </a:r>
          </a:p>
          <a:p>
            <a:r>
              <a:rPr lang="cs-CZ" dirty="0" smtClean="0"/>
              <a:t>Všechny metody jsou velmi robustní, dávají správné výsledky i když jsou jednotlivé události velmi </a:t>
            </a:r>
            <a:r>
              <a:rPr lang="cs-CZ" dirty="0" err="1" smtClean="0"/>
              <a:t>zarušené</a:t>
            </a:r>
            <a:r>
              <a:rPr lang="cs-CZ" dirty="0" smtClean="0"/>
              <a:t>.</a:t>
            </a:r>
          </a:p>
          <a:p>
            <a:pPr marL="0" indent="0">
              <a:buNone/>
            </a:pPr>
            <a:endParaRPr lang="en-US" dirty="0" smtClean="0"/>
          </a:p>
        </p:txBody>
      </p:sp>
      <p:graphicFrame>
        <p:nvGraphicFramePr>
          <p:cNvPr id="6" name="Zástupný symbol pro obsah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1845503"/>
              </p:ext>
            </p:extLst>
          </p:nvPr>
        </p:nvGraphicFramePr>
        <p:xfrm>
          <a:off x="699266" y="1374152"/>
          <a:ext cx="8640002" cy="11124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97352">
                  <a:extLst>
                    <a:ext uri="{9D8B030D-6E8A-4147-A177-3AD203B41FA5}">
                      <a16:colId xmlns:a16="http://schemas.microsoft.com/office/drawing/2014/main" val="1663628351"/>
                    </a:ext>
                  </a:extLst>
                </a:gridCol>
                <a:gridCol w="1208530">
                  <a:extLst>
                    <a:ext uri="{9D8B030D-6E8A-4147-A177-3AD203B41FA5}">
                      <a16:colId xmlns:a16="http://schemas.microsoft.com/office/drawing/2014/main" val="1711653388"/>
                    </a:ext>
                  </a:extLst>
                </a:gridCol>
                <a:gridCol w="1208530">
                  <a:extLst>
                    <a:ext uri="{9D8B030D-6E8A-4147-A177-3AD203B41FA5}">
                      <a16:colId xmlns:a16="http://schemas.microsoft.com/office/drawing/2014/main" val="3695570917"/>
                    </a:ext>
                  </a:extLst>
                </a:gridCol>
                <a:gridCol w="1208530">
                  <a:extLst>
                    <a:ext uri="{9D8B030D-6E8A-4147-A177-3AD203B41FA5}">
                      <a16:colId xmlns:a16="http://schemas.microsoft.com/office/drawing/2014/main" val="820305158"/>
                    </a:ext>
                  </a:extLst>
                </a:gridCol>
                <a:gridCol w="1208530">
                  <a:extLst>
                    <a:ext uri="{9D8B030D-6E8A-4147-A177-3AD203B41FA5}">
                      <a16:colId xmlns:a16="http://schemas.microsoft.com/office/drawing/2014/main" val="140059160"/>
                    </a:ext>
                  </a:extLst>
                </a:gridCol>
                <a:gridCol w="1208530">
                  <a:extLst>
                    <a:ext uri="{9D8B030D-6E8A-4147-A177-3AD203B41FA5}">
                      <a16:colId xmlns:a16="http://schemas.microsoft.com/office/drawing/2014/main" val="3706561179"/>
                    </a:ext>
                  </a:extLst>
                </a:gridCol>
              </a:tblGrid>
              <a:tr h="370832">
                <a:tc>
                  <a:txBody>
                    <a:bodyPr/>
                    <a:lstStyle/>
                    <a:p>
                      <a:r>
                        <a:rPr lang="cs-CZ" sz="1800" dirty="0" smtClean="0"/>
                        <a:t>Algoritmus</a:t>
                      </a:r>
                      <a:endParaRPr lang="en-US" sz="1800" dirty="0"/>
                    </a:p>
                  </a:txBody>
                  <a:tcPr marL="91438" marR="91438" marT="45719" marB="45719"/>
                </a:tc>
                <a:tc>
                  <a:txBody>
                    <a:bodyPr/>
                    <a:lstStyle/>
                    <a:p>
                      <a:r>
                        <a:rPr lang="cs-CZ" sz="1800" dirty="0" smtClean="0"/>
                        <a:t>IID</a:t>
                      </a:r>
                      <a:endParaRPr lang="en-US" sz="1800" dirty="0"/>
                    </a:p>
                  </a:txBody>
                  <a:tcPr marL="91438" marR="91438" marT="45719" marB="45719"/>
                </a:tc>
                <a:tc>
                  <a:txBody>
                    <a:bodyPr/>
                    <a:lstStyle/>
                    <a:p>
                      <a:r>
                        <a:rPr lang="cs-CZ" sz="1800" dirty="0" smtClean="0"/>
                        <a:t>COH</a:t>
                      </a:r>
                      <a:endParaRPr lang="en-US" sz="1800" dirty="0"/>
                    </a:p>
                  </a:txBody>
                  <a:tcPr marL="91438" marR="91438" marT="45719" marB="45719"/>
                </a:tc>
                <a:tc>
                  <a:txBody>
                    <a:bodyPr/>
                    <a:lstStyle/>
                    <a:p>
                      <a:r>
                        <a:rPr lang="cs-CZ" sz="1800" dirty="0" smtClean="0"/>
                        <a:t>MSP</a:t>
                      </a:r>
                      <a:endParaRPr lang="en-US" sz="1800" dirty="0"/>
                    </a:p>
                  </a:txBody>
                  <a:tcPr marL="91438" marR="91438" marT="45719" marB="45719"/>
                </a:tc>
                <a:tc>
                  <a:txBody>
                    <a:bodyPr/>
                    <a:lstStyle/>
                    <a:p>
                      <a:r>
                        <a:rPr lang="cs-CZ" sz="1800" dirty="0" smtClean="0"/>
                        <a:t>GS</a:t>
                      </a:r>
                      <a:endParaRPr lang="en-US" sz="1800" dirty="0"/>
                    </a:p>
                  </a:txBody>
                  <a:tcPr marL="91438" marR="91438" marT="45719" marB="45719"/>
                </a:tc>
                <a:tc>
                  <a:txBody>
                    <a:bodyPr/>
                    <a:lstStyle/>
                    <a:p>
                      <a:r>
                        <a:rPr lang="cs-CZ" sz="1800" dirty="0" smtClean="0"/>
                        <a:t>EBB</a:t>
                      </a:r>
                      <a:endParaRPr lang="en-US" sz="1800" dirty="0"/>
                    </a:p>
                  </a:txBody>
                  <a:tcPr marL="91438" marR="91438" marT="45719" marB="45719"/>
                </a:tc>
                <a:extLst>
                  <a:ext uri="{0D108BD9-81ED-4DB2-BD59-A6C34878D82A}">
                    <a16:rowId xmlns:a16="http://schemas.microsoft.com/office/drawing/2014/main" val="3487516792"/>
                  </a:ext>
                </a:extLst>
              </a:tr>
              <a:tr h="370832">
                <a:tc>
                  <a:txBody>
                    <a:bodyPr/>
                    <a:lstStyle/>
                    <a:p>
                      <a:r>
                        <a:rPr lang="cs-CZ" sz="1800" dirty="0" smtClean="0"/>
                        <a:t>Chyba lokalizace [mm]</a:t>
                      </a:r>
                      <a:endParaRPr lang="en-US" sz="1800" dirty="0"/>
                    </a:p>
                  </a:txBody>
                  <a:tcPr marL="91438" marR="91438" marT="45719" marB="45719"/>
                </a:tc>
                <a:tc>
                  <a:txBody>
                    <a:bodyPr/>
                    <a:lstStyle/>
                    <a:p>
                      <a:r>
                        <a:rPr lang="cs-CZ" sz="1800" dirty="0" smtClean="0"/>
                        <a:t>15,5</a:t>
                      </a:r>
                      <a:endParaRPr lang="en-US" sz="1800" dirty="0"/>
                    </a:p>
                  </a:txBody>
                  <a:tcPr marL="91438" marR="91438" marT="45719" marB="45719"/>
                </a:tc>
                <a:tc>
                  <a:txBody>
                    <a:bodyPr/>
                    <a:lstStyle/>
                    <a:p>
                      <a:r>
                        <a:rPr lang="cs-CZ" sz="1800" dirty="0" smtClean="0"/>
                        <a:t>12,7</a:t>
                      </a:r>
                      <a:endParaRPr lang="en-US" sz="1800" dirty="0"/>
                    </a:p>
                  </a:txBody>
                  <a:tcPr marL="91438" marR="91438" marT="45719" marB="45719"/>
                </a:tc>
                <a:tc>
                  <a:txBody>
                    <a:bodyPr/>
                    <a:lstStyle/>
                    <a:p>
                      <a:r>
                        <a:rPr lang="cs-CZ" sz="1800" dirty="0" smtClean="0"/>
                        <a:t>8,7</a:t>
                      </a:r>
                      <a:endParaRPr lang="en-US" sz="1800" dirty="0"/>
                    </a:p>
                  </a:txBody>
                  <a:tcPr marL="91438" marR="91438" marT="45719" marB="45719"/>
                </a:tc>
                <a:tc>
                  <a:txBody>
                    <a:bodyPr/>
                    <a:lstStyle/>
                    <a:p>
                      <a:r>
                        <a:rPr lang="cs-CZ" sz="1800" dirty="0" smtClean="0"/>
                        <a:t>7,8</a:t>
                      </a:r>
                      <a:endParaRPr lang="en-US" sz="1800" dirty="0"/>
                    </a:p>
                  </a:txBody>
                  <a:tcPr marL="91438" marR="91438" marT="45719" marB="45719"/>
                </a:tc>
                <a:tc>
                  <a:txBody>
                    <a:bodyPr/>
                    <a:lstStyle/>
                    <a:p>
                      <a:r>
                        <a:rPr lang="cs-CZ" sz="1800" dirty="0" smtClean="0"/>
                        <a:t>3,7</a:t>
                      </a:r>
                      <a:endParaRPr lang="en-US" sz="1800" dirty="0"/>
                    </a:p>
                  </a:txBody>
                  <a:tcPr marL="91438" marR="91438" marT="45719" marB="45719"/>
                </a:tc>
                <a:extLst>
                  <a:ext uri="{0D108BD9-81ED-4DB2-BD59-A6C34878D82A}">
                    <a16:rowId xmlns:a16="http://schemas.microsoft.com/office/drawing/2014/main" val="1763193498"/>
                  </a:ext>
                </a:extLst>
              </a:tr>
              <a:tr h="370832">
                <a:tc>
                  <a:txBody>
                    <a:bodyPr/>
                    <a:lstStyle/>
                    <a:p>
                      <a:r>
                        <a:rPr lang="cs-CZ" sz="1800" smtClean="0"/>
                        <a:t>Rozptyl [mm]</a:t>
                      </a:r>
                      <a:endParaRPr lang="en-US" sz="1800" dirty="0"/>
                    </a:p>
                  </a:txBody>
                  <a:tcPr marL="91438" marR="91438" marT="45719" marB="45719"/>
                </a:tc>
                <a:tc>
                  <a:txBody>
                    <a:bodyPr/>
                    <a:lstStyle/>
                    <a:p>
                      <a:r>
                        <a:rPr lang="cs-CZ" sz="1800" dirty="0" smtClean="0"/>
                        <a:t>1,1</a:t>
                      </a:r>
                      <a:endParaRPr lang="en-US" sz="1800" dirty="0"/>
                    </a:p>
                  </a:txBody>
                  <a:tcPr marL="91438" marR="91438" marT="45719" marB="45719"/>
                </a:tc>
                <a:tc>
                  <a:txBody>
                    <a:bodyPr/>
                    <a:lstStyle/>
                    <a:p>
                      <a:r>
                        <a:rPr lang="cs-CZ" sz="1800" dirty="0" smtClean="0"/>
                        <a:t>3,0</a:t>
                      </a:r>
                      <a:endParaRPr lang="en-US" sz="1800" dirty="0"/>
                    </a:p>
                  </a:txBody>
                  <a:tcPr marL="91438" marR="91438" marT="45719" marB="45719"/>
                </a:tc>
                <a:tc>
                  <a:txBody>
                    <a:bodyPr/>
                    <a:lstStyle/>
                    <a:p>
                      <a:r>
                        <a:rPr lang="cs-CZ" sz="1800" dirty="0" smtClean="0"/>
                        <a:t>12,7</a:t>
                      </a:r>
                      <a:endParaRPr lang="en-US" sz="1800" dirty="0"/>
                    </a:p>
                  </a:txBody>
                  <a:tcPr marL="91438" marR="91438" marT="45719" marB="45719"/>
                </a:tc>
                <a:tc>
                  <a:txBody>
                    <a:bodyPr/>
                    <a:lstStyle/>
                    <a:p>
                      <a:r>
                        <a:rPr lang="cs-CZ" sz="1800" dirty="0" smtClean="0"/>
                        <a:t>3,2</a:t>
                      </a:r>
                      <a:endParaRPr lang="en-US" sz="1800" dirty="0"/>
                    </a:p>
                  </a:txBody>
                  <a:tcPr marL="91438" marR="91438" marT="45719" marB="45719"/>
                </a:tc>
                <a:tc>
                  <a:txBody>
                    <a:bodyPr/>
                    <a:lstStyle/>
                    <a:p>
                      <a:r>
                        <a:rPr lang="cs-CZ" sz="1800" dirty="0" smtClean="0"/>
                        <a:t>0,5</a:t>
                      </a:r>
                      <a:endParaRPr lang="en-US" sz="1800" dirty="0"/>
                    </a:p>
                  </a:txBody>
                  <a:tcPr marL="91438" marR="91438" marT="45719" marB="45719"/>
                </a:tc>
                <a:extLst>
                  <a:ext uri="{0D108BD9-81ED-4DB2-BD59-A6C34878D82A}">
                    <a16:rowId xmlns:a16="http://schemas.microsoft.com/office/drawing/2014/main" val="15990326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89517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Rozšíření </a:t>
            </a:r>
            <a:r>
              <a:rPr lang="en-US" dirty="0" smtClean="0"/>
              <a:t>SPM </a:t>
            </a:r>
            <a:r>
              <a:rPr lang="en-US" dirty="0" err="1"/>
              <a:t>Motol</a:t>
            </a:r>
            <a:r>
              <a:rPr lang="en-US" dirty="0"/>
              <a:t> toolbox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685647" y="1662547"/>
            <a:ext cx="8596668" cy="4545072"/>
          </a:xfrm>
        </p:spPr>
        <p:txBody>
          <a:bodyPr numCol="2">
            <a:normAutofit/>
          </a:bodyPr>
          <a:lstStyle/>
          <a:p>
            <a:r>
              <a:rPr lang="cs-CZ" dirty="0" smtClean="0">
                <a:solidFill>
                  <a:schemeClr val="tx1"/>
                </a:solidFill>
              </a:rPr>
              <a:t>Vykreslení výsledků inverze do MRI snímků pacientů</a:t>
            </a:r>
          </a:p>
          <a:p>
            <a:r>
              <a:rPr lang="cs-CZ" dirty="0" smtClean="0">
                <a:solidFill>
                  <a:schemeClr val="tx1"/>
                </a:solidFill>
              </a:rPr>
              <a:t>Převod </a:t>
            </a:r>
            <a:r>
              <a:rPr lang="cs-CZ" dirty="0" err="1" smtClean="0">
                <a:solidFill>
                  <a:schemeClr val="tx1"/>
                </a:solidFill>
              </a:rPr>
              <a:t>Dicom</a:t>
            </a:r>
            <a:r>
              <a:rPr lang="cs-CZ" dirty="0" smtClean="0">
                <a:solidFill>
                  <a:schemeClr val="tx1"/>
                </a:solidFill>
              </a:rPr>
              <a:t> formátu do </a:t>
            </a:r>
            <a:r>
              <a:rPr lang="cs-CZ" dirty="0" err="1" smtClean="0">
                <a:solidFill>
                  <a:schemeClr val="tx1"/>
                </a:solidFill>
              </a:rPr>
              <a:t>NIfTI</a:t>
            </a:r>
            <a:endParaRPr lang="cs-CZ" dirty="0" smtClean="0">
              <a:solidFill>
                <a:schemeClr val="tx1"/>
              </a:solidFill>
            </a:endParaRPr>
          </a:p>
          <a:p>
            <a:r>
              <a:rPr lang="cs-CZ" dirty="0" smtClean="0">
                <a:solidFill>
                  <a:schemeClr val="tx1"/>
                </a:solidFill>
              </a:rPr>
              <a:t>Výpočet inverzní úlohy spuštěním jediné funkce</a:t>
            </a:r>
          </a:p>
          <a:p>
            <a:r>
              <a:rPr lang="cs-CZ" dirty="0">
                <a:solidFill>
                  <a:schemeClr val="tx1"/>
                </a:solidFill>
              </a:rPr>
              <a:t>Vykreslení pozic elektrod</a:t>
            </a:r>
          </a:p>
          <a:p>
            <a:r>
              <a:rPr lang="cs-CZ" dirty="0">
                <a:solidFill>
                  <a:schemeClr val="tx1"/>
                </a:solidFill>
              </a:rPr>
              <a:t>Spektrum signálu</a:t>
            </a:r>
          </a:p>
          <a:p>
            <a:endParaRPr lang="cs-CZ" dirty="0" smtClean="0">
              <a:solidFill>
                <a:schemeClr val="tx1"/>
              </a:solidFill>
            </a:endParaRPr>
          </a:p>
          <a:p>
            <a:endParaRPr lang="cs-CZ" dirty="0" smtClean="0">
              <a:solidFill>
                <a:schemeClr val="tx1"/>
              </a:solidFill>
            </a:endParaRPr>
          </a:p>
          <a:p>
            <a:endParaRPr lang="cs-CZ" dirty="0" smtClean="0">
              <a:solidFill>
                <a:schemeClr val="tx1"/>
              </a:solidFill>
            </a:endParaRPr>
          </a:p>
          <a:p>
            <a:endParaRPr lang="cs-CZ" dirty="0" smtClean="0">
              <a:solidFill>
                <a:schemeClr val="tx1"/>
              </a:solidFill>
            </a:endParaRPr>
          </a:p>
          <a:p>
            <a:endParaRPr lang="cs-CZ" dirty="0" smtClean="0">
              <a:solidFill>
                <a:schemeClr val="tx1"/>
              </a:solidFill>
            </a:endParaRPr>
          </a:p>
          <a:p>
            <a:r>
              <a:rPr lang="cs-CZ" dirty="0" smtClean="0">
                <a:solidFill>
                  <a:schemeClr val="tx1"/>
                </a:solidFill>
              </a:rPr>
              <a:t>Aplikace inverzní úlohy</a:t>
            </a:r>
            <a:endParaRPr lang="cs-CZ" dirty="0">
              <a:solidFill>
                <a:schemeClr val="tx1"/>
              </a:solidFill>
            </a:endParaRPr>
          </a:p>
          <a:p>
            <a:pPr lvl="1"/>
            <a:r>
              <a:rPr lang="cs-CZ" dirty="0" smtClean="0">
                <a:solidFill>
                  <a:schemeClr val="tx1"/>
                </a:solidFill>
              </a:rPr>
              <a:t>Načtení dat</a:t>
            </a:r>
          </a:p>
          <a:p>
            <a:pPr lvl="1"/>
            <a:r>
              <a:rPr lang="cs-CZ" dirty="0" smtClean="0">
                <a:solidFill>
                  <a:schemeClr val="tx1"/>
                </a:solidFill>
              </a:rPr>
              <a:t>Filtrace</a:t>
            </a:r>
          </a:p>
          <a:p>
            <a:pPr lvl="1"/>
            <a:r>
              <a:rPr lang="cs-CZ" dirty="0" smtClean="0">
                <a:solidFill>
                  <a:schemeClr val="tx1"/>
                </a:solidFill>
              </a:rPr>
              <a:t>Odstranění izolinie</a:t>
            </a:r>
            <a:endParaRPr lang="cs-CZ" dirty="0">
              <a:solidFill>
                <a:schemeClr val="tx1"/>
              </a:solidFill>
            </a:endParaRPr>
          </a:p>
          <a:p>
            <a:pPr lvl="1"/>
            <a:r>
              <a:rPr lang="cs-CZ" dirty="0">
                <a:solidFill>
                  <a:schemeClr val="tx1"/>
                </a:solidFill>
              </a:rPr>
              <a:t>Oprava reference </a:t>
            </a:r>
            <a:r>
              <a:rPr lang="cs-CZ" dirty="0" smtClean="0">
                <a:solidFill>
                  <a:schemeClr val="tx1"/>
                </a:solidFill>
              </a:rPr>
              <a:t>zesilovačů</a:t>
            </a:r>
          </a:p>
          <a:p>
            <a:pPr lvl="1"/>
            <a:r>
              <a:rPr lang="cs-CZ" dirty="0" err="1" smtClean="0">
                <a:solidFill>
                  <a:schemeClr val="tx1"/>
                </a:solidFill>
              </a:rPr>
              <a:t>Převzorkování</a:t>
            </a:r>
            <a:r>
              <a:rPr lang="cs-CZ" dirty="0" smtClean="0">
                <a:solidFill>
                  <a:schemeClr val="tx1"/>
                </a:solidFill>
              </a:rPr>
              <a:t> dat</a:t>
            </a:r>
          </a:p>
          <a:p>
            <a:pPr lvl="1"/>
            <a:r>
              <a:rPr lang="cs-CZ" dirty="0" smtClean="0">
                <a:solidFill>
                  <a:schemeClr val="tx1"/>
                </a:solidFill>
              </a:rPr>
              <a:t>Konverze dat do SPM formátu</a:t>
            </a:r>
          </a:p>
          <a:p>
            <a:pPr lvl="1"/>
            <a:r>
              <a:rPr lang="cs-CZ" dirty="0" smtClean="0">
                <a:solidFill>
                  <a:schemeClr val="tx1"/>
                </a:solidFill>
              </a:rPr>
              <a:t>Selekce událostí a průměrování</a:t>
            </a:r>
          </a:p>
          <a:p>
            <a:pPr lvl="1"/>
            <a:r>
              <a:rPr lang="cs-CZ" dirty="0" smtClean="0">
                <a:solidFill>
                  <a:schemeClr val="tx1"/>
                </a:solidFill>
              </a:rPr>
              <a:t>Specifikace modelu hlavy a koregistrace</a:t>
            </a:r>
          </a:p>
          <a:p>
            <a:pPr lvl="1"/>
            <a:r>
              <a:rPr lang="cs-CZ" dirty="0" smtClean="0">
                <a:solidFill>
                  <a:schemeClr val="tx1"/>
                </a:solidFill>
              </a:rPr>
              <a:t>Výpočet inverzní úlohy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333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 smtClean="0"/>
              <a:t>Somatosenzorické</a:t>
            </a:r>
            <a:r>
              <a:rPr lang="cs-CZ" dirty="0" smtClean="0"/>
              <a:t> evokované potenciály</a:t>
            </a:r>
            <a:endParaRPr lang="en-US" dirty="0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677334" y="1404851"/>
            <a:ext cx="8596668" cy="4636511"/>
          </a:xfrm>
        </p:spPr>
        <p:txBody>
          <a:bodyPr/>
          <a:lstStyle/>
          <a:p>
            <a:r>
              <a:rPr lang="cs-CZ" dirty="0" err="1" smtClean="0"/>
              <a:t>SEPy</a:t>
            </a:r>
            <a:r>
              <a:rPr lang="cs-CZ" dirty="0" smtClean="0"/>
              <a:t> na </a:t>
            </a:r>
            <a:r>
              <a:rPr lang="cs-CZ" dirty="0" err="1" smtClean="0"/>
              <a:t>nervus</a:t>
            </a:r>
            <a:r>
              <a:rPr lang="cs-CZ" dirty="0" smtClean="0"/>
              <a:t> </a:t>
            </a:r>
            <a:r>
              <a:rPr lang="cs-CZ" dirty="0" err="1" smtClean="0"/>
              <a:t>medianus</a:t>
            </a:r>
            <a:r>
              <a:rPr lang="cs-CZ" dirty="0" smtClean="0"/>
              <a:t> vyvolávají odezvu</a:t>
            </a:r>
          </a:p>
          <a:p>
            <a:pPr lvl="1"/>
            <a:r>
              <a:rPr lang="cs-CZ" dirty="0" smtClean="0"/>
              <a:t>V </a:t>
            </a:r>
            <a:r>
              <a:rPr lang="cs-CZ" dirty="0" smtClean="0">
                <a:solidFill>
                  <a:srgbClr val="8F42CE"/>
                </a:solidFill>
              </a:rPr>
              <a:t>kontralaterální</a:t>
            </a:r>
            <a:r>
              <a:rPr lang="cs-CZ" dirty="0" smtClean="0"/>
              <a:t> </a:t>
            </a:r>
            <a:r>
              <a:rPr lang="cs-CZ" dirty="0" smtClean="0">
                <a:solidFill>
                  <a:srgbClr val="8F42CE"/>
                </a:solidFill>
              </a:rPr>
              <a:t>hemisféře</a:t>
            </a:r>
          </a:p>
          <a:p>
            <a:pPr lvl="1"/>
            <a:r>
              <a:rPr lang="cs-CZ" dirty="0" smtClean="0"/>
              <a:t>V </a:t>
            </a:r>
            <a:r>
              <a:rPr lang="cs-CZ" dirty="0" smtClean="0">
                <a:solidFill>
                  <a:srgbClr val="8F42CE"/>
                </a:solidFill>
              </a:rPr>
              <a:t>primární senzitivní oblasti </a:t>
            </a:r>
            <a:r>
              <a:rPr lang="cs-CZ" dirty="0" smtClean="0"/>
              <a:t>pro ruku (</a:t>
            </a:r>
            <a:r>
              <a:rPr lang="cs-CZ" dirty="0" err="1" smtClean="0"/>
              <a:t>gyrus</a:t>
            </a:r>
            <a:r>
              <a:rPr lang="cs-CZ" dirty="0" smtClean="0"/>
              <a:t> </a:t>
            </a:r>
            <a:r>
              <a:rPr lang="cs-CZ" dirty="0" err="1" smtClean="0"/>
              <a:t>postcentralis</a:t>
            </a:r>
            <a:r>
              <a:rPr lang="cs-CZ" dirty="0" smtClean="0"/>
              <a:t>)</a:t>
            </a:r>
          </a:p>
          <a:p>
            <a:pPr lvl="1"/>
            <a:r>
              <a:rPr lang="cs-CZ" dirty="0" smtClean="0"/>
              <a:t>Může se objevit odezva v primární i sekundární motorické oblasti</a:t>
            </a:r>
          </a:p>
          <a:p>
            <a:pPr lvl="1"/>
            <a:endParaRPr lang="en-US" dirty="0"/>
          </a:p>
        </p:txBody>
      </p:sp>
      <p:pic>
        <p:nvPicPr>
          <p:cNvPr id="4" name="Obráze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4889" y="3415609"/>
            <a:ext cx="2644602" cy="2533750"/>
          </a:xfrm>
          <a:prstGeom prst="rect">
            <a:avLst/>
          </a:prstGeom>
        </p:spPr>
      </p:pic>
      <p:pic>
        <p:nvPicPr>
          <p:cNvPr id="5" name="Obrázek 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5668" y="3723106"/>
            <a:ext cx="4761577" cy="1918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626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SEP</a:t>
            </a:r>
            <a:r>
              <a:rPr lang="cs-CZ" dirty="0"/>
              <a:t>y pacienta </a:t>
            </a:r>
            <a:r>
              <a:rPr lang="cs-CZ" dirty="0" smtClean="0"/>
              <a:t>P110</a:t>
            </a:r>
            <a:endParaRPr lang="en-US" dirty="0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677334" y="1270000"/>
            <a:ext cx="8596668" cy="3880773"/>
          </a:xfrm>
        </p:spPr>
        <p:txBody>
          <a:bodyPr/>
          <a:lstStyle/>
          <a:p>
            <a:r>
              <a:rPr lang="cs-CZ" dirty="0"/>
              <a:t>Hlavní zdroj aktivity v </a:t>
            </a:r>
            <a:r>
              <a:rPr lang="cs-CZ" dirty="0" smtClean="0"/>
              <a:t>primární senzitivní oblasti</a:t>
            </a:r>
            <a:endParaRPr lang="cs-CZ" dirty="0"/>
          </a:p>
          <a:p>
            <a:endParaRPr lang="en-US" dirty="0"/>
          </a:p>
        </p:txBody>
      </p:sp>
      <p:pic>
        <p:nvPicPr>
          <p:cNvPr id="4" name="Obrázek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2900" y="1930400"/>
            <a:ext cx="2530800" cy="2262042"/>
          </a:xfrm>
          <a:prstGeom prst="rect">
            <a:avLst/>
          </a:prstGeom>
        </p:spPr>
      </p:pic>
      <p:pic>
        <p:nvPicPr>
          <p:cNvPr id="5" name="Obrázek 4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2900" y="4202863"/>
            <a:ext cx="2530800" cy="2262042"/>
          </a:xfrm>
          <a:prstGeom prst="rect">
            <a:avLst/>
          </a:prstGeom>
        </p:spPr>
      </p:pic>
      <p:pic>
        <p:nvPicPr>
          <p:cNvPr id="6" name="Obrázek 5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3700" y="1930400"/>
            <a:ext cx="2530800" cy="2262042"/>
          </a:xfrm>
          <a:prstGeom prst="rect">
            <a:avLst/>
          </a:prstGeom>
        </p:spPr>
      </p:pic>
      <p:pic>
        <p:nvPicPr>
          <p:cNvPr id="7" name="Obrázek 6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3700" y="4202863"/>
            <a:ext cx="2530800" cy="2262042"/>
          </a:xfrm>
          <a:prstGeom prst="rect">
            <a:avLst/>
          </a:prstGeom>
        </p:spPr>
      </p:pic>
      <p:sp>
        <p:nvSpPr>
          <p:cNvPr id="8" name="TextovéPole 7"/>
          <p:cNvSpPr txBox="1"/>
          <p:nvPr/>
        </p:nvSpPr>
        <p:spPr>
          <a:xfrm>
            <a:off x="3890463" y="1550647"/>
            <a:ext cx="21704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 err="1" smtClean="0">
                <a:solidFill>
                  <a:srgbClr val="00B050"/>
                </a:solidFill>
              </a:rPr>
              <a:t>Gyrus</a:t>
            </a:r>
            <a:r>
              <a:rPr lang="cs-CZ" dirty="0" smtClean="0">
                <a:solidFill>
                  <a:srgbClr val="00B050"/>
                </a:solidFill>
              </a:rPr>
              <a:t> </a:t>
            </a:r>
            <a:r>
              <a:rPr lang="cs-CZ" dirty="0" err="1" smtClean="0">
                <a:solidFill>
                  <a:srgbClr val="00B050"/>
                </a:solidFill>
              </a:rPr>
              <a:t>postcentralis</a:t>
            </a:r>
            <a:endParaRPr lang="en-US" dirty="0">
              <a:solidFill>
                <a:srgbClr val="00B050"/>
              </a:solidFill>
            </a:endParaRPr>
          </a:p>
        </p:txBody>
      </p:sp>
      <p:cxnSp>
        <p:nvCxnSpPr>
          <p:cNvPr id="45" name="Přímá spojnice se šipkou 44"/>
          <p:cNvCxnSpPr>
            <a:stCxn id="8" idx="1"/>
          </p:cNvCxnSpPr>
          <p:nvPr/>
        </p:nvCxnSpPr>
        <p:spPr>
          <a:xfrm flipH="1">
            <a:off x="3078480" y="1735313"/>
            <a:ext cx="811983" cy="482107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Přímá spojnice se šipkou 45"/>
          <p:cNvCxnSpPr>
            <a:stCxn id="8" idx="1"/>
          </p:cNvCxnSpPr>
          <p:nvPr/>
        </p:nvCxnSpPr>
        <p:spPr>
          <a:xfrm flipH="1">
            <a:off x="3078480" y="1735313"/>
            <a:ext cx="811983" cy="2074687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Přímá spojnice se šipkou 48"/>
          <p:cNvCxnSpPr>
            <a:stCxn id="8" idx="2"/>
          </p:cNvCxnSpPr>
          <p:nvPr/>
        </p:nvCxnSpPr>
        <p:spPr>
          <a:xfrm flipH="1">
            <a:off x="4702446" y="1919979"/>
            <a:ext cx="273222" cy="280647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Přímá spojnice se šipkou 51"/>
          <p:cNvCxnSpPr>
            <a:stCxn id="8" idx="2"/>
          </p:cNvCxnSpPr>
          <p:nvPr/>
        </p:nvCxnSpPr>
        <p:spPr>
          <a:xfrm>
            <a:off x="4975668" y="1919979"/>
            <a:ext cx="542602" cy="297441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Přímá spojnice se šipkou 54"/>
          <p:cNvCxnSpPr>
            <a:stCxn id="8" idx="2"/>
          </p:cNvCxnSpPr>
          <p:nvPr/>
        </p:nvCxnSpPr>
        <p:spPr>
          <a:xfrm>
            <a:off x="4975668" y="1919979"/>
            <a:ext cx="482191" cy="1290407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Přímá spojnice se šipkou 57"/>
          <p:cNvCxnSpPr>
            <a:stCxn id="8" idx="3"/>
          </p:cNvCxnSpPr>
          <p:nvPr/>
        </p:nvCxnSpPr>
        <p:spPr>
          <a:xfrm>
            <a:off x="6060872" y="1735313"/>
            <a:ext cx="530635" cy="482107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1656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677334" y="617912"/>
            <a:ext cx="8596668" cy="1320800"/>
          </a:xfrm>
        </p:spPr>
        <p:txBody>
          <a:bodyPr/>
          <a:lstStyle/>
          <a:p>
            <a:r>
              <a:rPr lang="en-US" dirty="0"/>
              <a:t>SEP</a:t>
            </a:r>
            <a:r>
              <a:rPr lang="cs-CZ" dirty="0"/>
              <a:t>y pacienta </a:t>
            </a:r>
            <a:r>
              <a:rPr lang="cs-CZ" dirty="0" smtClean="0"/>
              <a:t>P114</a:t>
            </a:r>
            <a:endParaRPr lang="en-US" dirty="0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677334" y="1278312"/>
            <a:ext cx="8596668" cy="3880773"/>
          </a:xfrm>
        </p:spPr>
        <p:txBody>
          <a:bodyPr/>
          <a:lstStyle/>
          <a:p>
            <a:r>
              <a:rPr lang="cs-CZ" dirty="0" smtClean="0"/>
              <a:t>U </a:t>
            </a:r>
            <a:r>
              <a:rPr lang="cs-CZ" dirty="0" err="1" smtClean="0"/>
              <a:t>SEPů</a:t>
            </a:r>
            <a:r>
              <a:rPr lang="cs-CZ" dirty="0" smtClean="0"/>
              <a:t> levé ruky se aktivita objevuje v primární a sekundární motorické oblasti, zasahuje však až do spánkového laloku</a:t>
            </a:r>
          </a:p>
          <a:p>
            <a:r>
              <a:rPr lang="cs-CZ" dirty="0" smtClean="0"/>
              <a:t>U </a:t>
            </a:r>
            <a:r>
              <a:rPr lang="cs-CZ" dirty="0" err="1" smtClean="0"/>
              <a:t>SEPů</a:t>
            </a:r>
            <a:r>
              <a:rPr lang="cs-CZ" dirty="0" smtClean="0"/>
              <a:t> pravé ruky se ložisko objevuje v </a:t>
            </a:r>
            <a:r>
              <a:rPr lang="cs-CZ" dirty="0" err="1" smtClean="0"/>
              <a:t>gyrus</a:t>
            </a:r>
            <a:r>
              <a:rPr lang="cs-CZ" dirty="0" smtClean="0"/>
              <a:t> </a:t>
            </a:r>
            <a:r>
              <a:rPr lang="cs-CZ" dirty="0" err="1" smtClean="0"/>
              <a:t>postcentralis</a:t>
            </a:r>
            <a:r>
              <a:rPr lang="cs-CZ" dirty="0" smtClean="0"/>
              <a:t>, je ale zastíněno vyšší aktivitou primární senzitivní oblastí pro oblast obličeje</a:t>
            </a:r>
            <a:endParaRPr lang="en-US" dirty="0"/>
          </a:p>
        </p:txBody>
      </p:sp>
      <p:pic>
        <p:nvPicPr>
          <p:cNvPr id="6" name="Obrázek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7216" y="2599112"/>
            <a:ext cx="2530800" cy="2262042"/>
          </a:xfrm>
          <a:prstGeom prst="rect">
            <a:avLst/>
          </a:prstGeom>
        </p:spPr>
      </p:pic>
      <p:pic>
        <p:nvPicPr>
          <p:cNvPr id="7" name="Obrázek 6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7216" y="4861154"/>
            <a:ext cx="2530800" cy="2262042"/>
          </a:xfrm>
          <a:prstGeom prst="rect">
            <a:avLst/>
          </a:prstGeom>
        </p:spPr>
      </p:pic>
      <p:pic>
        <p:nvPicPr>
          <p:cNvPr id="8" name="Obrázek 7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8016" y="2599112"/>
            <a:ext cx="2530800" cy="2262042"/>
          </a:xfrm>
          <a:prstGeom prst="rect">
            <a:avLst/>
          </a:prstGeom>
        </p:spPr>
      </p:pic>
      <p:pic>
        <p:nvPicPr>
          <p:cNvPr id="9" name="Obrázek 8"/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8016" y="4861154"/>
            <a:ext cx="2530800" cy="2262042"/>
          </a:xfrm>
          <a:prstGeom prst="rect">
            <a:avLst/>
          </a:prstGeom>
        </p:spPr>
      </p:pic>
      <p:sp>
        <p:nvSpPr>
          <p:cNvPr id="11" name="TextovéPole 10"/>
          <p:cNvSpPr txBox="1"/>
          <p:nvPr/>
        </p:nvSpPr>
        <p:spPr>
          <a:xfrm>
            <a:off x="4152811" y="2419222"/>
            <a:ext cx="21704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 smtClean="0">
                <a:solidFill>
                  <a:srgbClr val="00B050"/>
                </a:solidFill>
              </a:rPr>
              <a:t>Očekávaná aktivita</a:t>
            </a:r>
            <a:endParaRPr lang="en-US" dirty="0">
              <a:solidFill>
                <a:srgbClr val="00B050"/>
              </a:solidFill>
            </a:endParaRPr>
          </a:p>
        </p:txBody>
      </p:sp>
      <p:cxnSp>
        <p:nvCxnSpPr>
          <p:cNvPr id="12" name="Přímá spojnice se šipkou 11"/>
          <p:cNvCxnSpPr>
            <a:stCxn id="11" idx="1"/>
          </p:cNvCxnSpPr>
          <p:nvPr/>
        </p:nvCxnSpPr>
        <p:spPr>
          <a:xfrm flipH="1">
            <a:off x="3406140" y="2603888"/>
            <a:ext cx="746671" cy="364556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Přímá spojnice se šipkou 12"/>
          <p:cNvCxnSpPr>
            <a:stCxn id="11" idx="1"/>
          </p:cNvCxnSpPr>
          <p:nvPr/>
        </p:nvCxnSpPr>
        <p:spPr>
          <a:xfrm flipH="1">
            <a:off x="3352800" y="2603888"/>
            <a:ext cx="800011" cy="1899532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Přímá spojnice se šipkou 13"/>
          <p:cNvCxnSpPr>
            <a:stCxn id="11" idx="2"/>
          </p:cNvCxnSpPr>
          <p:nvPr/>
        </p:nvCxnSpPr>
        <p:spPr>
          <a:xfrm flipH="1">
            <a:off x="4983480" y="2788554"/>
            <a:ext cx="254536" cy="17989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Přímá spojnice se šipkou 14"/>
          <p:cNvCxnSpPr>
            <a:stCxn id="11" idx="2"/>
          </p:cNvCxnSpPr>
          <p:nvPr/>
        </p:nvCxnSpPr>
        <p:spPr>
          <a:xfrm>
            <a:off x="5238016" y="2788554"/>
            <a:ext cx="598904" cy="107046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Přímá spojnice se šipkou 15"/>
          <p:cNvCxnSpPr>
            <a:stCxn id="11" idx="2"/>
          </p:cNvCxnSpPr>
          <p:nvPr/>
        </p:nvCxnSpPr>
        <p:spPr>
          <a:xfrm>
            <a:off x="5238016" y="2788554"/>
            <a:ext cx="598904" cy="1204326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Přímá spojnice se šipkou 16"/>
          <p:cNvCxnSpPr>
            <a:stCxn id="11" idx="3"/>
          </p:cNvCxnSpPr>
          <p:nvPr/>
        </p:nvCxnSpPr>
        <p:spPr>
          <a:xfrm>
            <a:off x="6323220" y="2603888"/>
            <a:ext cx="557640" cy="291712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ovéPole 21"/>
          <p:cNvSpPr txBox="1"/>
          <p:nvPr/>
        </p:nvSpPr>
        <p:spPr>
          <a:xfrm>
            <a:off x="1201862" y="3129968"/>
            <a:ext cx="15053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 smtClean="0">
                <a:solidFill>
                  <a:srgbClr val="C00000"/>
                </a:solidFill>
              </a:rPr>
              <a:t>Primární a sekundární motorická oblast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23" name="TextovéPole 22"/>
          <p:cNvSpPr txBox="1"/>
          <p:nvPr/>
        </p:nvSpPr>
        <p:spPr>
          <a:xfrm>
            <a:off x="8101344" y="3129968"/>
            <a:ext cx="19265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 smtClean="0">
                <a:solidFill>
                  <a:srgbClr val="C00000"/>
                </a:solidFill>
              </a:rPr>
              <a:t>Primární senzitivní oblast pro obličej</a:t>
            </a:r>
            <a:endParaRPr lang="en-US" dirty="0">
              <a:solidFill>
                <a:srgbClr val="C00000"/>
              </a:solidFill>
            </a:endParaRPr>
          </a:p>
        </p:txBody>
      </p:sp>
      <p:cxnSp>
        <p:nvCxnSpPr>
          <p:cNvPr id="25" name="Přímá spojnice se šipkou 24"/>
          <p:cNvCxnSpPr>
            <a:stCxn id="6" idx="1"/>
          </p:cNvCxnSpPr>
          <p:nvPr/>
        </p:nvCxnSpPr>
        <p:spPr>
          <a:xfrm flipV="1">
            <a:off x="2707216" y="3129968"/>
            <a:ext cx="797984" cy="600165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Přímá spojnice se šipkou 25"/>
          <p:cNvCxnSpPr>
            <a:stCxn id="6" idx="1"/>
          </p:cNvCxnSpPr>
          <p:nvPr/>
        </p:nvCxnSpPr>
        <p:spPr>
          <a:xfrm>
            <a:off x="2707216" y="3730133"/>
            <a:ext cx="797984" cy="773287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Přímá spojnice se šipkou 28"/>
          <p:cNvCxnSpPr>
            <a:stCxn id="6" idx="1"/>
          </p:cNvCxnSpPr>
          <p:nvPr/>
        </p:nvCxnSpPr>
        <p:spPr>
          <a:xfrm flipV="1">
            <a:off x="2707216" y="3063240"/>
            <a:ext cx="2198272" cy="66689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Přímá spojnice se šipkou 31"/>
          <p:cNvCxnSpPr>
            <a:stCxn id="23" idx="1"/>
          </p:cNvCxnSpPr>
          <p:nvPr/>
        </p:nvCxnSpPr>
        <p:spPr>
          <a:xfrm flipH="1" flipV="1">
            <a:off x="5836920" y="3063240"/>
            <a:ext cx="2264424" cy="52839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Přímá spojnice se šipkou 34"/>
          <p:cNvCxnSpPr>
            <a:stCxn id="23" idx="1"/>
          </p:cNvCxnSpPr>
          <p:nvPr/>
        </p:nvCxnSpPr>
        <p:spPr>
          <a:xfrm flipH="1">
            <a:off x="5883600" y="3591633"/>
            <a:ext cx="2217744" cy="279327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Přímá spojnice se šipkou 37"/>
          <p:cNvCxnSpPr>
            <a:stCxn id="23" idx="1"/>
          </p:cNvCxnSpPr>
          <p:nvPr/>
        </p:nvCxnSpPr>
        <p:spPr>
          <a:xfrm flipH="1" flipV="1">
            <a:off x="6827520" y="3063240"/>
            <a:ext cx="1273824" cy="52839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402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  <p:bldP spid="22" grpId="0"/>
      <p:bldP spid="22" grpId="1"/>
      <p:bldP spid="23" grpId="0"/>
      <p:bldP spid="23" grpId="1"/>
    </p:bldLst>
  </p:timing>
</p:sld>
</file>

<file path=ppt/theme/theme1.xml><?xml version="1.0" encoding="utf-8"?>
<a:theme xmlns:a="http://schemas.openxmlformats.org/drawingml/2006/main" name="Fazeta">
  <a:themeElements>
    <a:clrScheme name="Vlastní 1">
      <a:dk1>
        <a:sysClr val="windowText" lastClr="000000"/>
      </a:dk1>
      <a:lt1>
        <a:sysClr val="window" lastClr="FFFFFF"/>
      </a:lt1>
      <a:dk2>
        <a:srgbClr val="632E62"/>
      </a:dk2>
      <a:lt2>
        <a:srgbClr val="EAE5EB"/>
      </a:lt2>
      <a:accent1>
        <a:srgbClr val="631B61"/>
      </a:accent1>
      <a:accent2>
        <a:srgbClr val="6E2BA5"/>
      </a:accent2>
      <a:accent3>
        <a:srgbClr val="462BB7"/>
      </a:accent3>
      <a:accent4>
        <a:srgbClr val="423B85"/>
      </a:accent4>
      <a:accent5>
        <a:srgbClr val="1378C3"/>
      </a:accent5>
      <a:accent6>
        <a:srgbClr val="5982DB"/>
      </a:accent6>
      <a:hlink>
        <a:srgbClr val="0066FF"/>
      </a:hlink>
      <a:folHlink>
        <a:srgbClr val="666699"/>
      </a:folHlink>
    </a:clrScheme>
    <a:fontScheme name="Fazeta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zeta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Motiv Office">
  <a:themeElements>
    <a:clrScheme name="Kancelář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celář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celář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1339</TotalTime>
  <Words>1074</Words>
  <Application>Microsoft Office PowerPoint</Application>
  <PresentationFormat>Širokoúhlá obrazovka</PresentationFormat>
  <Paragraphs>203</Paragraphs>
  <Slides>35</Slides>
  <Notes>0</Notes>
  <HiddenSlides>0</HiddenSlides>
  <MMClips>0</MMClips>
  <ScaleCrop>false</ScaleCrop>
  <HeadingPairs>
    <vt:vector size="6" baseType="variant">
      <vt:variant>
        <vt:lpstr>Použitá písma</vt:lpstr>
      </vt:variant>
      <vt:variant>
        <vt:i4>4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35</vt:i4>
      </vt:variant>
    </vt:vector>
  </HeadingPairs>
  <TitlesOfParts>
    <vt:vector size="40" baseType="lpstr">
      <vt:lpstr>Arial</vt:lpstr>
      <vt:lpstr>Calibri</vt:lpstr>
      <vt:lpstr>Trebuchet MS</vt:lpstr>
      <vt:lpstr>Wingdings 3</vt:lpstr>
      <vt:lpstr>Fazeta</vt:lpstr>
      <vt:lpstr>Zpracování High Density EEG signálů pro potřeby inverzní úlohy v epileptologii </vt:lpstr>
      <vt:lpstr>Motivace</vt:lpstr>
      <vt:lpstr>Postup zpracování inverzní úlohy</vt:lpstr>
      <vt:lpstr>Porovnání metod inverze</vt:lpstr>
      <vt:lpstr>Porovnání metod inverze</vt:lpstr>
      <vt:lpstr>Rozšíření SPM Motol toolbox</vt:lpstr>
      <vt:lpstr>Somatosenzorické evokované potenciály</vt:lpstr>
      <vt:lpstr>SEPy pacienta P110</vt:lpstr>
      <vt:lpstr>SEPy pacienta P114</vt:lpstr>
      <vt:lpstr>Epileptický pacient P81</vt:lpstr>
      <vt:lpstr>Epileptický pacient P81</vt:lpstr>
      <vt:lpstr> Závěr</vt:lpstr>
      <vt:lpstr>Děkuji za pozornost</vt:lpstr>
      <vt:lpstr>Dodatečné stránky</vt:lpstr>
      <vt:lpstr>Proč se zabývat problematikou inverzních úloh </vt:lpstr>
      <vt:lpstr>Záznam EEG signálu</vt:lpstr>
      <vt:lpstr>Záznam EEG signálu</vt:lpstr>
      <vt:lpstr>Pozice elektrod</vt:lpstr>
      <vt:lpstr>Model hlavy pomocí SPM toolboxu</vt:lpstr>
      <vt:lpstr>Koregistrace</vt:lpstr>
      <vt:lpstr>Dopředný model</vt:lpstr>
      <vt:lpstr>Inverzní úloha</vt:lpstr>
      <vt:lpstr>Omezení nedourčených metod</vt:lpstr>
      <vt:lpstr>Porovnání metod inverze - Scénář 1</vt:lpstr>
      <vt:lpstr>Porovnání metod inverze - Scénář 2</vt:lpstr>
      <vt:lpstr>Porovnání metod inverze - Scénář 3</vt:lpstr>
      <vt:lpstr>Porovnání metod inverze - Scénář 4</vt:lpstr>
      <vt:lpstr>Porovnání metod inverze - Scénář 5</vt:lpstr>
      <vt:lpstr>SEPy pacienta P99</vt:lpstr>
      <vt:lpstr>SEPy pacienta P109</vt:lpstr>
      <vt:lpstr>SEPy pacienta P113</vt:lpstr>
      <vt:lpstr>Epileptický pacient P81 – 1. cluster</vt:lpstr>
      <vt:lpstr>Epileptický pacient P81 – 2. cluster</vt:lpstr>
      <vt:lpstr>Epileptický pacient P81 – 3. cluster</vt:lpstr>
      <vt:lpstr>Nutnost správné interpretace výsledků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Prezentace aplikace PowerPoint</dc:title>
  <dc:creator>Bc. Tomáš Hrstka</dc:creator>
  <cp:lastModifiedBy>Hrstka, Tomas</cp:lastModifiedBy>
  <cp:revision>101</cp:revision>
  <dcterms:created xsi:type="dcterms:W3CDTF">2016-04-21T11:45:53Z</dcterms:created>
  <dcterms:modified xsi:type="dcterms:W3CDTF">2016-06-12T23:34:04Z</dcterms:modified>
</cp:coreProperties>
</file>